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75" r:id="rId2"/>
    <p:sldId id="904" r:id="rId3"/>
    <p:sldId id="835" r:id="rId4"/>
    <p:sldId id="908" r:id="rId5"/>
    <p:sldId id="915" r:id="rId6"/>
    <p:sldId id="903" r:id="rId7"/>
    <p:sldId id="910" r:id="rId8"/>
    <p:sldId id="911" r:id="rId9"/>
    <p:sldId id="912" r:id="rId10"/>
    <p:sldId id="914" r:id="rId11"/>
    <p:sldId id="909" r:id="rId12"/>
  </p:sldIdLst>
  <p:sldSz cx="9144000" cy="5143500" type="screen16x9"/>
  <p:notesSz cx="7023100" cy="93091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0C8BD67-D4F5-7B48-9207-9405E2897085}">
          <p14:sldIdLst>
            <p14:sldId id="275"/>
            <p14:sldId id="904"/>
            <p14:sldId id="835"/>
            <p14:sldId id="908"/>
            <p14:sldId id="915"/>
            <p14:sldId id="903"/>
            <p14:sldId id="910"/>
            <p14:sldId id="911"/>
            <p14:sldId id="912"/>
            <p14:sldId id="914"/>
            <p14:sldId id="9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0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2004" userDrawn="1">
          <p15:clr>
            <a:srgbClr val="A4A3A4"/>
          </p15:clr>
        </p15:guide>
        <p15:guide id="4" pos="26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, Jennifer Y." initials="LJY" lastIdx="4" clrIdx="0">
    <p:extLst>
      <p:ext uri="{19B8F6BF-5375-455C-9EA6-DF929625EA0E}">
        <p15:presenceInfo xmlns:p15="http://schemas.microsoft.com/office/powerpoint/2012/main" userId="S-1-5-21-776561741-1292428093-725345543-351627" providerId="AD"/>
      </p:ext>
    </p:extLst>
  </p:cmAuthor>
  <p:cmAuthor id="2" name="Lee, Jennifer Y." initials="LJY [2]" lastIdx="1" clrIdx="1">
    <p:extLst>
      <p:ext uri="{19B8F6BF-5375-455C-9EA6-DF929625EA0E}">
        <p15:presenceInfo xmlns:p15="http://schemas.microsoft.com/office/powerpoint/2012/main" userId="S::Jennifer.Lee27@va.gov::3dc6d44f-1802-4fd0-9e39-1dc8fc5e924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D77CF"/>
    <a:srgbClr val="8F3CCF"/>
    <a:srgbClr val="DB4E45"/>
    <a:srgbClr val="FAF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25" autoAdjust="0"/>
    <p:restoredTop sz="91209" autoAdjust="0"/>
  </p:normalViewPr>
  <p:slideViewPr>
    <p:cSldViewPr snapToGrid="0" snapToObjects="1" showGuides="1">
      <p:cViewPr varScale="1">
        <p:scale>
          <a:sx n="154" d="100"/>
          <a:sy n="154" d="100"/>
        </p:scale>
        <p:origin x="376" y="184"/>
      </p:cViewPr>
      <p:guideLst>
        <p:guide orient="horz" pos="2100"/>
        <p:guide pos="2880"/>
        <p:guide orient="horz" pos="2004"/>
        <p:guide pos="2640"/>
      </p:guideLst>
    </p:cSldViewPr>
  </p:slideViewPr>
  <p:outlineViewPr>
    <p:cViewPr>
      <p:scale>
        <a:sx n="33" d="100"/>
        <a:sy n="33" d="100"/>
      </p:scale>
      <p:origin x="0" y="-13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0" d="100"/>
          <a:sy n="70" d="100"/>
        </p:scale>
        <p:origin x="394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97218AA-8A75-1A48-AC91-8BC4E389812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 dirty="0">
              <a:latin typeface="Source Sans Pro Regular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550502-59BE-EC44-AEC8-3C88280EF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F419B82A-BA50-0744-9528-129A8F7FF299}" type="datetimeFigureOut">
              <a:rPr lang="en-US" smtClean="0">
                <a:latin typeface="Source Sans Pro Regular"/>
              </a:rPr>
              <a:t>11/17/20</a:t>
            </a:fld>
            <a:endParaRPr lang="en-US" dirty="0">
              <a:latin typeface="Source Sans Pro Regular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C641B4-27F1-2D4A-9C5D-C3FCDB90BD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>
              <a:latin typeface="Source Sans Pro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1E6E61-F6C2-824E-AE87-F539F246D1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09EB0C4B-B4DF-9844-9A6B-0DD7A9B6093A}" type="slidenum">
              <a:rPr lang="en-US" smtClean="0">
                <a:latin typeface="Source Sans Pro Regular"/>
              </a:rPr>
              <a:t>‹#›</a:t>
            </a:fld>
            <a:endParaRPr lang="en-US" dirty="0">
              <a:latin typeface="Source Sans Pr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932107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 b="0" i="0">
                <a:latin typeface="Source Sans Pro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 b="0" i="0">
                <a:latin typeface="Source Sans Pro Regular"/>
              </a:defRPr>
            </a:lvl1pPr>
          </a:lstStyle>
          <a:p>
            <a:fld id="{4A2ADBA6-AE7D-7849-AD04-9B3C80D33473}" type="datetimeFigureOut">
              <a:rPr lang="en-US" smtClean="0"/>
              <a:pPr/>
              <a:t>11/17/20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 b="0" i="0">
                <a:latin typeface="Source Sans Pro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 b="0" i="0">
                <a:latin typeface="Source Sans Pro Regular"/>
              </a:defRPr>
            </a:lvl1pPr>
          </a:lstStyle>
          <a:p>
            <a:fld id="{A25E8DB9-BABD-274C-B54C-B517A7CEA3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467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b="0" i="0" kern="1200">
        <a:solidFill>
          <a:schemeClr val="tx1"/>
        </a:solidFill>
        <a:latin typeface="Source Sans Pro Regular"/>
        <a:ea typeface="+mn-ea"/>
        <a:cs typeface="+mn-cs"/>
      </a:defRPr>
    </a:lvl1pPr>
    <a:lvl2pPr marL="342900" algn="l" defTabSz="685800" rtl="0" eaLnBrk="1" latinLnBrk="0" hangingPunct="1">
      <a:defRPr sz="900" b="0" i="0" kern="1200">
        <a:solidFill>
          <a:schemeClr val="tx1"/>
        </a:solidFill>
        <a:latin typeface="Source Sans Pro Regular"/>
        <a:ea typeface="+mn-ea"/>
        <a:cs typeface="+mn-cs"/>
      </a:defRPr>
    </a:lvl2pPr>
    <a:lvl3pPr marL="685800" algn="l" defTabSz="685800" rtl="0" eaLnBrk="1" latinLnBrk="0" hangingPunct="1">
      <a:defRPr sz="900" b="0" i="0" kern="1200">
        <a:solidFill>
          <a:schemeClr val="tx1"/>
        </a:solidFill>
        <a:latin typeface="Source Sans Pro Regular"/>
        <a:ea typeface="+mn-ea"/>
        <a:cs typeface="+mn-cs"/>
      </a:defRPr>
    </a:lvl3pPr>
    <a:lvl4pPr marL="1028700" algn="l" defTabSz="685800" rtl="0" eaLnBrk="1" latinLnBrk="0" hangingPunct="1">
      <a:defRPr sz="900" b="0" i="0" kern="1200">
        <a:solidFill>
          <a:schemeClr val="tx1"/>
        </a:solidFill>
        <a:latin typeface="Source Sans Pro Regular"/>
        <a:ea typeface="+mn-ea"/>
        <a:cs typeface="+mn-cs"/>
      </a:defRPr>
    </a:lvl4pPr>
    <a:lvl5pPr marL="1371600" algn="l" defTabSz="685800" rtl="0" eaLnBrk="1" latinLnBrk="0" hangingPunct="1">
      <a:defRPr sz="900" b="0" i="0" kern="1200">
        <a:solidFill>
          <a:schemeClr val="tx1"/>
        </a:solidFill>
        <a:latin typeface="Source Sans Pro Regular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6656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963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441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645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709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45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152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4466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7896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5E8DB9-BABD-274C-B54C-B517A7CEA32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174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2571750"/>
            <a:ext cx="6858000" cy="1486810"/>
          </a:xfrm>
        </p:spPr>
        <p:txBody>
          <a:bodyPr anchor="b">
            <a:normAutofit/>
          </a:bodyPr>
          <a:lstStyle>
            <a:lvl1pPr algn="ctr">
              <a:defRPr sz="3600" b="1" i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58560"/>
            <a:ext cx="6858000" cy="57059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80C6C9-B5B0-A14E-8AE7-EEC69AE52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79853" y="0"/>
            <a:ext cx="3784294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3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759DD-FF9E-2640-AC2A-04F14043D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FE9C53-4585-6F4F-9B0E-A0B7D2715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526084-9089-6F4D-A7A0-8F2BC123C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7E7C7-97A7-A343-8FA4-70C18A380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59D81C8-E8AA-5249-A932-4043FD05912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2076708"/>
            <a:ext cx="3962400" cy="255244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EE369E8-594F-8642-9F3D-3ACB3BE3205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1276350"/>
            <a:ext cx="3962400" cy="800358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E64D2481-4BAA-F34F-AA07-E0D126FC39F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724400" y="2076708"/>
            <a:ext cx="3962400" cy="255244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1C93549-687D-834A-B39A-310390FE695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724400" y="1276350"/>
            <a:ext cx="3962400" cy="800358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07AC51E5-CC48-7247-A15C-84DCE96A8C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53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759DD-FF9E-2640-AC2A-04F14043D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FE9C53-4585-6F4F-9B0E-A0B7D2715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526084-9089-6F4D-A7A0-8F2BC123C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87E7C7-97A7-A343-8FA4-70C18A380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59D81C8-E8AA-5249-A932-4043FD05912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2076708"/>
            <a:ext cx="3962400" cy="255244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EE369E8-594F-8642-9F3D-3ACB3BE3205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1276350"/>
            <a:ext cx="3962400" cy="800358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E64D2481-4BAA-F34F-AA07-E0D126FC39F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724400" y="2076708"/>
            <a:ext cx="3962400" cy="255244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1C93549-687D-834A-B39A-310390FE695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724400" y="1276350"/>
            <a:ext cx="3962400" cy="800358"/>
          </a:xfrm>
        </p:spPr>
        <p:txBody>
          <a:bodyPr>
            <a:noAutofit/>
          </a:bodyPr>
          <a:lstStyle>
            <a:lvl1pPr marL="0" indent="0">
              <a:spcAft>
                <a:spcPts val="0"/>
              </a:spcAft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07AC51E5-CC48-7247-A15C-84DCE96A8C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290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56790"/>
            <a:ext cx="4114800" cy="2775933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</p:spPr>
        <p:txBody>
          <a:bodyPr vert="horz" lIns="274320" tIns="228600" rIns="274320" bIns="228600" rtlCol="0">
            <a:normAutofit/>
          </a:bodyPr>
          <a:lstStyle>
            <a:lvl1pPr>
              <a:defRPr lang="en-US" dirty="0" smtClean="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 lang="en-US" dirty="0" smtClean="0"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 lang="en-US" dirty="0" smtClean="0"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 lang="en-US" dirty="0" smtClean="0"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 lang="en-US" dirty="0"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>
              <a:spcBef>
                <a:spcPts val="0"/>
              </a:spcBef>
            </a:pPr>
            <a:r>
              <a:rPr lang="en-US"/>
              <a:t>Edit Master text styles</a:t>
            </a:r>
          </a:p>
          <a:p>
            <a:pPr lvl="1">
              <a:spcBef>
                <a:spcPts val="0"/>
              </a:spcBef>
            </a:pPr>
            <a:r>
              <a:rPr lang="en-US"/>
              <a:t>Second level</a:t>
            </a:r>
          </a:p>
          <a:p>
            <a:pPr lvl="2">
              <a:spcBef>
                <a:spcPts val="0"/>
              </a:spcBef>
            </a:pPr>
            <a:r>
              <a:rPr lang="en-US"/>
              <a:t>Third level</a:t>
            </a:r>
          </a:p>
          <a:p>
            <a:pPr lvl="3">
              <a:spcBef>
                <a:spcPts val="0"/>
              </a:spcBef>
            </a:pPr>
            <a:r>
              <a:rPr lang="en-US"/>
              <a:t>Fourth level</a:t>
            </a:r>
          </a:p>
          <a:p>
            <a:pPr lvl="4">
              <a:spcBef>
                <a:spcPts val="0"/>
              </a:spcBef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856790"/>
            <a:ext cx="4114800" cy="2775933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</p:spPr>
        <p:txBody>
          <a:bodyPr vert="horz" lIns="274320" tIns="228600" rIns="274320" bIns="228600" rtlCol="0">
            <a:norm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566928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252728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60020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>
                <a:solidFill>
                  <a:schemeClr val="tx2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</a:lstStyle>
          <a:p>
            <a:pPr marL="228600" lvl="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Edit Master text styles</a:t>
            </a:r>
          </a:p>
          <a:p>
            <a:pPr marL="228600" lvl="1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marL="228600" lvl="2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228600" lvl="3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marL="228600" lvl="4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19B0713-261F-C242-898D-C482CFC64CC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1276351"/>
            <a:ext cx="7543800" cy="448278"/>
          </a:xfrm>
        </p:spPr>
        <p:txBody>
          <a:bodyPr/>
          <a:lstStyle>
            <a:lvl1pPr marL="0" indent="0">
              <a:buNone/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3EF8569E-97EE-8F4C-962F-384F20DF4F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6322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Boxes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56790"/>
            <a:ext cx="4114800" cy="2775933"/>
          </a:xfrm>
          <a:solidFill>
            <a:schemeClr val="accent2">
              <a:lumMod val="60000"/>
              <a:lumOff val="40000"/>
            </a:schemeClr>
          </a:solidFill>
          <a:ln w="76200">
            <a:solidFill>
              <a:schemeClr val="accent1"/>
            </a:solidFill>
          </a:ln>
        </p:spPr>
        <p:txBody>
          <a:bodyPr vert="horz" lIns="274320" tIns="228600" rIns="274320" bIns="228600" rtlCol="0">
            <a:normAutofit/>
          </a:bodyPr>
          <a:lstStyle>
            <a:lvl1pPr>
              <a:defRPr lang="en-US" dirty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 lang="en-US" dirty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 lang="en-US" dirty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 lang="en-US" dirty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 lang="en-US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>
              <a:spcBef>
                <a:spcPts val="0"/>
              </a:spcBef>
            </a:pPr>
            <a:r>
              <a:rPr lang="en-US"/>
              <a:t>Edit Master text styles</a:t>
            </a:r>
          </a:p>
          <a:p>
            <a:pPr lvl="1">
              <a:spcBef>
                <a:spcPts val="0"/>
              </a:spcBef>
            </a:pPr>
            <a:r>
              <a:rPr lang="en-US"/>
              <a:t>Second level</a:t>
            </a:r>
          </a:p>
          <a:p>
            <a:pPr lvl="2">
              <a:spcBef>
                <a:spcPts val="0"/>
              </a:spcBef>
            </a:pPr>
            <a:r>
              <a:rPr lang="en-US"/>
              <a:t>Third level</a:t>
            </a:r>
          </a:p>
          <a:p>
            <a:pPr lvl="3">
              <a:spcBef>
                <a:spcPts val="0"/>
              </a:spcBef>
            </a:pPr>
            <a:r>
              <a:rPr lang="en-US"/>
              <a:t>Fourth level</a:t>
            </a:r>
          </a:p>
          <a:p>
            <a:pPr lvl="4">
              <a:spcBef>
                <a:spcPts val="0"/>
              </a:spcBef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856790"/>
            <a:ext cx="4114800" cy="2775933"/>
          </a:xfrm>
          <a:solidFill>
            <a:schemeClr val="accent2">
              <a:lumMod val="60000"/>
              <a:lumOff val="40000"/>
            </a:schemeClr>
          </a:solidFill>
          <a:ln w="76200">
            <a:solidFill>
              <a:schemeClr val="accent1"/>
            </a:solidFill>
          </a:ln>
        </p:spPr>
        <p:txBody>
          <a:bodyPr vert="horz" lIns="274320" tIns="228600" rIns="274320" bIns="228600" rtlCol="0">
            <a:norm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566928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3pPr>
            <a:lvl4pPr marL="1252728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4pPr>
            <a:lvl5pPr marL="160020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lang="en-US" sz="2000" kern="12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5pPr>
          </a:lstStyle>
          <a:p>
            <a:pPr marL="228600" lvl="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Edit Master text styles</a:t>
            </a:r>
          </a:p>
          <a:p>
            <a:pPr marL="228600" lvl="1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marL="228600" lvl="2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228600" lvl="3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marL="228600" lvl="4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19B0713-261F-C242-898D-C482CFC64CC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1276351"/>
            <a:ext cx="7543800" cy="44827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3EF8569E-97EE-8F4C-962F-384F20DF4F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955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56790"/>
            <a:ext cx="2743200" cy="2752120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338328" indent="0">
              <a:spcBef>
                <a:spcPts val="0"/>
              </a:spcBef>
              <a:buNone/>
              <a:defRPr sz="1800"/>
            </a:lvl2pPr>
            <a:lvl3pPr marL="685800" indent="0">
              <a:spcBef>
                <a:spcPts val="0"/>
              </a:spcBef>
              <a:buNone/>
              <a:defRPr sz="1800"/>
            </a:lvl3pPr>
            <a:lvl4pPr marL="1024128" indent="0">
              <a:spcBef>
                <a:spcPts val="0"/>
              </a:spcBef>
              <a:buNone/>
              <a:defRPr sz="1800"/>
            </a:lvl4pPr>
            <a:lvl5pPr marL="1371600" indent="0">
              <a:spcBef>
                <a:spcPts val="0"/>
              </a:spcBef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/>
          <a:p>
            <a:fld id="{C9F7588F-6348-F24B-A92C-146CC9ED7FC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8EB264B-B710-F445-846A-6BC63F80E64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200400" y="1856790"/>
            <a:ext cx="2743200" cy="2752120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/>
            </a:lvl1pPr>
            <a:lvl2pPr marL="338328" indent="0">
              <a:buNone/>
              <a:defRPr sz="1800"/>
            </a:lvl2pPr>
            <a:lvl3pPr marL="685800" indent="0">
              <a:buNone/>
              <a:defRPr sz="1800"/>
            </a:lvl3pPr>
            <a:lvl4pPr marL="1024128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9219ECB-9AAE-454C-8707-472030F047C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943600" y="1856790"/>
            <a:ext cx="2743200" cy="2752120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/>
            </a:lvl1pPr>
            <a:lvl2pPr marL="338328" indent="0">
              <a:buNone/>
              <a:defRPr sz="1800"/>
            </a:lvl2pPr>
            <a:lvl3pPr marL="685800" indent="0">
              <a:buNone/>
              <a:defRPr sz="1800"/>
            </a:lvl3pPr>
            <a:lvl4pPr marL="1024128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D52931D-C6F1-704A-B529-26A1DFD30018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57200" y="1276351"/>
            <a:ext cx="7543800" cy="44827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A0E79C5-07ED-2B4F-96E0-78AAE00518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963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Boxes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56790"/>
            <a:ext cx="2743200" cy="2752120"/>
          </a:xfrm>
          <a:solidFill>
            <a:schemeClr val="accent2">
              <a:lumMod val="60000"/>
              <a:lumOff val="40000"/>
            </a:schemeClr>
          </a:solidFill>
          <a:ln w="76200">
            <a:solidFill>
              <a:schemeClr val="accent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338328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2pPr>
            <a:lvl3pPr marL="68580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3pPr>
            <a:lvl4pPr marL="1024128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4pPr>
            <a:lvl5pPr marL="137160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8EB264B-B710-F445-846A-6BC63F80E64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200400" y="1856790"/>
            <a:ext cx="2743200" cy="2752120"/>
          </a:xfrm>
          <a:solidFill>
            <a:schemeClr val="accent2">
              <a:lumMod val="60000"/>
              <a:lumOff val="40000"/>
            </a:schemeClr>
          </a:solidFill>
          <a:ln w="76200">
            <a:solidFill>
              <a:schemeClr val="accent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38328" indent="0">
              <a:buNone/>
              <a:defRPr sz="1800">
                <a:solidFill>
                  <a:schemeClr val="bg1"/>
                </a:solidFill>
              </a:defRPr>
            </a:lvl2pPr>
            <a:lvl3pPr marL="685800" indent="0">
              <a:buNone/>
              <a:defRPr sz="1800">
                <a:solidFill>
                  <a:schemeClr val="bg1"/>
                </a:solidFill>
              </a:defRPr>
            </a:lvl3pPr>
            <a:lvl4pPr marL="1024128" indent="0">
              <a:buNone/>
              <a:defRPr sz="1800">
                <a:solidFill>
                  <a:schemeClr val="bg1"/>
                </a:solidFill>
              </a:defRPr>
            </a:lvl4pPr>
            <a:lvl5pPr marL="13716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9219ECB-9AAE-454C-8707-472030F047C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943600" y="1856790"/>
            <a:ext cx="2743200" cy="2752120"/>
          </a:xfrm>
          <a:solidFill>
            <a:schemeClr val="accent2">
              <a:lumMod val="60000"/>
              <a:lumOff val="40000"/>
            </a:schemeClr>
          </a:solidFill>
          <a:ln w="76200">
            <a:solidFill>
              <a:schemeClr val="accent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38328" indent="0">
              <a:buNone/>
              <a:defRPr sz="1800">
                <a:solidFill>
                  <a:schemeClr val="bg1"/>
                </a:solidFill>
              </a:defRPr>
            </a:lvl2pPr>
            <a:lvl3pPr marL="685800" indent="0">
              <a:buNone/>
              <a:defRPr sz="1800">
                <a:solidFill>
                  <a:schemeClr val="bg1"/>
                </a:solidFill>
              </a:defRPr>
            </a:lvl3pPr>
            <a:lvl4pPr marL="1024128" indent="0">
              <a:buNone/>
              <a:defRPr sz="1800">
                <a:solidFill>
                  <a:schemeClr val="bg1"/>
                </a:solidFill>
              </a:defRPr>
            </a:lvl4pPr>
            <a:lvl5pPr marL="13716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D52931D-C6F1-704A-B529-26A1DFD30018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57200" y="1276351"/>
            <a:ext cx="7543800" cy="44827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A0E79C5-07ED-2B4F-96E0-78AAE00518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897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56790"/>
            <a:ext cx="4114800" cy="1389888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/>
            </a:lvl1pPr>
            <a:lvl2pPr marL="338328" indent="0">
              <a:buNone/>
              <a:defRPr sz="1800"/>
            </a:lvl2pPr>
            <a:lvl3pPr marL="685800" indent="0">
              <a:buNone/>
              <a:defRPr sz="1800"/>
            </a:lvl3pPr>
            <a:lvl4pPr marL="1024128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856790"/>
            <a:ext cx="4114800" cy="1389888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/>
            </a:lvl1pPr>
            <a:lvl2pPr marL="338328" indent="0">
              <a:buNone/>
              <a:defRPr sz="1800"/>
            </a:lvl2pPr>
            <a:lvl3pPr marL="685800" indent="0">
              <a:buNone/>
              <a:defRPr sz="1800"/>
            </a:lvl3pPr>
            <a:lvl4pPr marL="1024128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/>
          <a:p>
            <a:fld id="{C9F7588F-6348-F24B-A92C-146CC9ED7FC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19B0713-261F-C242-898D-C482CFC64CC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1276351"/>
            <a:ext cx="7543800" cy="44827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C73C5F-EE6A-B741-B458-5BEE26839793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57200" y="3245214"/>
            <a:ext cx="4114800" cy="1389888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/>
            </a:lvl1pPr>
            <a:lvl2pPr marL="338328" indent="0">
              <a:buNone/>
              <a:defRPr sz="1800"/>
            </a:lvl2pPr>
            <a:lvl3pPr marL="685800" indent="0">
              <a:buNone/>
              <a:defRPr sz="1800"/>
            </a:lvl3pPr>
            <a:lvl4pPr marL="1024128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25BCBD4-2D5F-7C40-9D4F-8BD094BC24C0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4572000" y="3245214"/>
            <a:ext cx="4114800" cy="1389888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/>
            </a:lvl1pPr>
            <a:lvl2pPr marL="338328" indent="0">
              <a:buNone/>
              <a:defRPr sz="1800"/>
            </a:lvl2pPr>
            <a:lvl3pPr marL="685800" indent="0">
              <a:buNone/>
              <a:defRPr sz="1800"/>
            </a:lvl3pPr>
            <a:lvl4pPr marL="1024128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240D4EED-5AB8-8F4E-A803-1B1FE874C0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39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 Boxes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56790"/>
            <a:ext cx="4114800" cy="1389888"/>
          </a:xfrm>
          <a:solidFill>
            <a:schemeClr val="accent2">
              <a:lumMod val="60000"/>
              <a:lumOff val="40000"/>
            </a:schemeClr>
          </a:solidFill>
          <a:ln w="76200">
            <a:solidFill>
              <a:schemeClr val="accent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38328" indent="0">
              <a:buNone/>
              <a:defRPr sz="1800">
                <a:solidFill>
                  <a:schemeClr val="bg1"/>
                </a:solidFill>
              </a:defRPr>
            </a:lvl2pPr>
            <a:lvl3pPr marL="685800" indent="0">
              <a:buNone/>
              <a:defRPr sz="1800">
                <a:solidFill>
                  <a:schemeClr val="bg1"/>
                </a:solidFill>
              </a:defRPr>
            </a:lvl3pPr>
            <a:lvl4pPr marL="1024128" indent="0">
              <a:buNone/>
              <a:defRPr sz="1800">
                <a:solidFill>
                  <a:schemeClr val="bg1"/>
                </a:solidFill>
              </a:defRPr>
            </a:lvl4pPr>
            <a:lvl5pPr marL="13716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856790"/>
            <a:ext cx="4114800" cy="1389888"/>
          </a:xfrm>
          <a:solidFill>
            <a:schemeClr val="accent2">
              <a:lumMod val="60000"/>
              <a:lumOff val="40000"/>
            </a:schemeClr>
          </a:solidFill>
          <a:ln w="76200">
            <a:solidFill>
              <a:schemeClr val="accent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38328" indent="0">
              <a:buNone/>
              <a:defRPr sz="1800">
                <a:solidFill>
                  <a:schemeClr val="bg1"/>
                </a:solidFill>
              </a:defRPr>
            </a:lvl2pPr>
            <a:lvl3pPr marL="685800" indent="0">
              <a:buNone/>
              <a:defRPr sz="1800">
                <a:solidFill>
                  <a:schemeClr val="bg1"/>
                </a:solidFill>
              </a:defRPr>
            </a:lvl3pPr>
            <a:lvl4pPr marL="1024128" indent="0">
              <a:buNone/>
              <a:defRPr sz="1800">
                <a:solidFill>
                  <a:schemeClr val="bg1"/>
                </a:solidFill>
              </a:defRPr>
            </a:lvl4pPr>
            <a:lvl5pPr marL="13716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19B0713-261F-C242-898D-C482CFC64CC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1276351"/>
            <a:ext cx="7543800" cy="44827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5C73C5F-EE6A-B741-B458-5BEE26839793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57200" y="3245214"/>
            <a:ext cx="4114800" cy="1389888"/>
          </a:xfrm>
          <a:solidFill>
            <a:schemeClr val="accent2">
              <a:lumMod val="60000"/>
              <a:lumOff val="40000"/>
            </a:schemeClr>
          </a:solidFill>
          <a:ln w="76200">
            <a:solidFill>
              <a:schemeClr val="accent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38328" indent="0">
              <a:buNone/>
              <a:defRPr sz="1800">
                <a:solidFill>
                  <a:schemeClr val="bg1"/>
                </a:solidFill>
              </a:defRPr>
            </a:lvl2pPr>
            <a:lvl3pPr marL="685800" indent="0">
              <a:buNone/>
              <a:defRPr sz="1800">
                <a:solidFill>
                  <a:schemeClr val="bg1"/>
                </a:solidFill>
              </a:defRPr>
            </a:lvl3pPr>
            <a:lvl4pPr marL="1024128" indent="0">
              <a:buNone/>
              <a:defRPr sz="1800">
                <a:solidFill>
                  <a:schemeClr val="bg1"/>
                </a:solidFill>
              </a:defRPr>
            </a:lvl4pPr>
            <a:lvl5pPr marL="13716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25BCBD4-2D5F-7C40-9D4F-8BD094BC24C0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4572000" y="3245214"/>
            <a:ext cx="4114800" cy="1389888"/>
          </a:xfrm>
          <a:solidFill>
            <a:schemeClr val="accent2">
              <a:lumMod val="60000"/>
              <a:lumOff val="40000"/>
            </a:schemeClr>
          </a:solidFill>
          <a:ln w="76200">
            <a:solidFill>
              <a:schemeClr val="accent1"/>
            </a:solidFill>
          </a:ln>
        </p:spPr>
        <p:txBody>
          <a:bodyPr lIns="274320" tIns="228600" rIns="274320" bIns="22860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38328" indent="0">
              <a:buNone/>
              <a:defRPr sz="1800">
                <a:solidFill>
                  <a:schemeClr val="bg1"/>
                </a:solidFill>
              </a:defRPr>
            </a:lvl2pPr>
            <a:lvl3pPr marL="685800" indent="0">
              <a:buNone/>
              <a:defRPr sz="1800">
                <a:solidFill>
                  <a:schemeClr val="bg1"/>
                </a:solidFill>
              </a:defRPr>
            </a:lvl3pPr>
            <a:lvl4pPr marL="1024128" indent="0">
              <a:buNone/>
              <a:defRPr sz="1800">
                <a:solidFill>
                  <a:schemeClr val="bg1"/>
                </a:solidFill>
              </a:defRPr>
            </a:lvl4pPr>
            <a:lvl5pPr marL="13716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240D4EED-5AB8-8F4E-A803-1B1FE874C0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4255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5333999" cy="647701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0"/>
            <a:ext cx="3048000" cy="46291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/>
          <a:p>
            <a:fld id="{C9F7588F-6348-F24B-A92C-146CC9ED7FC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4BB6D035-B58F-184A-99D2-FF92AE8B1F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6352"/>
            <a:ext cx="5334000" cy="33527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8516977-C874-BC4E-B5E7-A738517211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5333999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420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1/3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5333999" cy="647701"/>
          </a:xfrm>
        </p:spPr>
        <p:txBody>
          <a:bodyPr anchor="t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0"/>
            <a:ext cx="3048000" cy="462915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4BB6D035-B58F-184A-99D2-FF92AE8B1F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6352"/>
            <a:ext cx="5334000" cy="33527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8516977-C874-BC4E-B5E7-A738517211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5333999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9714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08037"/>
            <a:ext cx="8229600" cy="727425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1847"/>
            <a:ext cx="8229600" cy="361806"/>
          </a:xfrm>
        </p:spPr>
        <p:txBody>
          <a:bodyPr>
            <a:normAutofit/>
          </a:bodyPr>
          <a:lstStyle>
            <a:lvl1pPr marL="0" indent="0">
              <a:buNone/>
              <a:defRPr sz="1400" b="1" i="0" cap="all" spc="50" baseline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437FEA6-1A2C-D14B-80D4-D1D39CE1B055}"/>
              </a:ext>
            </a:extLst>
          </p:cNvPr>
          <p:cNvCxnSpPr/>
          <p:nvPr userDrawn="1"/>
        </p:nvCxnSpPr>
        <p:spPr>
          <a:xfrm>
            <a:off x="457200" y="2935462"/>
            <a:ext cx="82296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88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1"/>
            <a:ext cx="3962400" cy="64770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0"/>
            <a:ext cx="4419600" cy="46291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/>
          <a:p>
            <a:fld id="{C9F7588F-6348-F24B-A92C-146CC9ED7FC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9E673783-7450-8E4B-8FEC-46DFD062311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6350"/>
            <a:ext cx="3962400" cy="3352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BFFF9B9-E60D-C146-94E1-1B3658036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39624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92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1/2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1"/>
            <a:ext cx="3962400" cy="647700"/>
          </a:xfrm>
        </p:spPr>
        <p:txBody>
          <a:bodyPr anchor="t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0"/>
            <a:ext cx="4419600" cy="462915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9E673783-7450-8E4B-8FEC-46DFD062311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6350"/>
            <a:ext cx="3962400" cy="3352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BFFF9B9-E60D-C146-94E1-1B3658036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39624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9946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49"/>
            <a:ext cx="2571750" cy="985837"/>
          </a:xfrm>
        </p:spPr>
        <p:txBody>
          <a:bodyPr anchor="t">
            <a:no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1850" y="0"/>
            <a:ext cx="5772150" cy="46291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/>
          <a:p>
            <a:fld id="{C9F7588F-6348-F24B-A92C-146CC9ED7FC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67E03E8A-82C1-CA43-A27A-7E47571CC02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638300"/>
            <a:ext cx="2571750" cy="299085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338328" indent="0">
              <a:buNone/>
              <a:defRPr sz="1600"/>
            </a:lvl2pPr>
            <a:lvl3pPr marL="685800" indent="0">
              <a:buNone/>
              <a:defRPr sz="1600"/>
            </a:lvl3pPr>
            <a:lvl4pPr marL="1024128" indent="0">
              <a:buNone/>
              <a:defRPr sz="1600"/>
            </a:lvl4pPr>
            <a:lvl5pPr marL="1371600" indent="0">
              <a:buNone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B0ECEDCC-39E8-5545-8A07-00545B1919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257175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21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2/3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49"/>
            <a:ext cx="2571750" cy="985837"/>
          </a:xfrm>
        </p:spPr>
        <p:txBody>
          <a:bodyPr anchor="t">
            <a:no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1850" y="0"/>
            <a:ext cx="5772150" cy="462915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67E03E8A-82C1-CA43-A27A-7E47571CC02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638300"/>
            <a:ext cx="2571750" cy="2990850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338328" indent="0">
              <a:buNone/>
              <a:defRPr sz="1600">
                <a:solidFill>
                  <a:schemeClr val="bg1"/>
                </a:solidFill>
              </a:defRPr>
            </a:lvl2pPr>
            <a:lvl3pPr marL="685800" indent="0">
              <a:buNone/>
              <a:defRPr sz="1600">
                <a:solidFill>
                  <a:schemeClr val="bg1"/>
                </a:solidFill>
              </a:defRPr>
            </a:lvl3pPr>
            <a:lvl4pPr marL="1024128" indent="0">
              <a:buNone/>
              <a:defRPr sz="1600">
                <a:solidFill>
                  <a:schemeClr val="bg1"/>
                </a:solidFill>
              </a:defRPr>
            </a:lvl4pPr>
            <a:lvl5pPr marL="1371600" indent="0"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B0ECEDCC-39E8-5545-8A07-00545B1919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257175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4615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76351"/>
            <a:ext cx="9144000" cy="3352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/>
          <a:p>
            <a:fld id="{C9F7588F-6348-F24B-A92C-146CC9ED7FC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5D3BA3DF-079C-0947-B14A-408CB0B36D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2688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de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76351"/>
            <a:ext cx="9144000" cy="3352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5D3BA3DF-079C-0947-B14A-408CB0B36D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7070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plit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5FBB84-672C-3F4C-A7A4-70774D492723}"/>
              </a:ext>
            </a:extLst>
          </p:cNvPr>
          <p:cNvSpPr/>
          <p:nvPr userDrawn="1"/>
        </p:nvSpPr>
        <p:spPr>
          <a:xfrm>
            <a:off x="5791200" y="0"/>
            <a:ext cx="33528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1"/>
            <a:ext cx="4994476" cy="647700"/>
          </a:xfrm>
        </p:spPr>
        <p:txBody>
          <a:bodyPr anchor="t">
            <a:normAutofit/>
          </a:bodyPr>
          <a:lstStyle>
            <a:lvl1pPr>
              <a:defRPr sz="28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48000" y="4767263"/>
            <a:ext cx="2403676" cy="273844"/>
          </a:xfrm>
        </p:spPr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9E673783-7450-8E4B-8FEC-46DFD062311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6350"/>
            <a:ext cx="4994476" cy="3352800"/>
          </a:xfrm>
        </p:spPr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BFFF9B9-E60D-C146-94E1-1B3658036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4994476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3D0F9215-7CF7-694C-8919-EFEB8C893A5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96000" y="514350"/>
            <a:ext cx="2590799" cy="4114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338328" indent="0" algn="l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685800" indent="0" algn="l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024128" indent="0" algn="l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371600" indent="0" algn="l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0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5FBB84-672C-3F4C-A7A4-70774D492723}"/>
              </a:ext>
            </a:extLst>
          </p:cNvPr>
          <p:cNvSpPr/>
          <p:nvPr userDrawn="1"/>
        </p:nvSpPr>
        <p:spPr>
          <a:xfrm>
            <a:off x="4724400" y="0"/>
            <a:ext cx="44196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14351"/>
            <a:ext cx="3962400" cy="647700"/>
          </a:xfrm>
        </p:spPr>
        <p:txBody>
          <a:bodyPr anchor="t">
            <a:normAutofit/>
          </a:bodyPr>
          <a:lstStyle>
            <a:lvl1pPr>
              <a:defRPr sz="28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14600" y="4767263"/>
            <a:ext cx="1905000" cy="273844"/>
          </a:xfrm>
        </p:spPr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9E673783-7450-8E4B-8FEC-46DFD062311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6350"/>
            <a:ext cx="3962400" cy="3352800"/>
          </a:xfrm>
        </p:spPr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EBFFF9B9-E60D-C146-94E1-1B36580369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39624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3D0F9215-7CF7-694C-8919-EFEB8C893A5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069710" y="514350"/>
            <a:ext cx="3617089" cy="4114800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338328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685800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024128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371600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98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5FBB84-672C-3F4C-A7A4-70774D492723}"/>
              </a:ext>
            </a:extLst>
          </p:cNvPr>
          <p:cNvSpPr/>
          <p:nvPr userDrawn="1"/>
        </p:nvSpPr>
        <p:spPr>
          <a:xfrm>
            <a:off x="3352800" y="0"/>
            <a:ext cx="57912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92324" y="4767263"/>
            <a:ext cx="2403676" cy="273844"/>
          </a:xfr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3D0F9215-7CF7-694C-8919-EFEB8C893A5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692324" y="514350"/>
            <a:ext cx="4994475" cy="4114800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338328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685800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024128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371600" indent="0">
              <a:buNone/>
              <a:defRPr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5EB4C65-0043-874A-864A-C95B64D31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14350"/>
            <a:ext cx="2571750" cy="647700"/>
          </a:xfrm>
        </p:spPr>
        <p:txBody>
          <a:bodyPr anchor="t">
            <a:noAutofit/>
          </a:bodyPr>
          <a:lstStyle>
            <a:lvl1pPr>
              <a:defRPr sz="28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4516BD91-5D0B-F146-9E8A-B5D6EB7DA28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6350"/>
            <a:ext cx="2571750" cy="3352799"/>
          </a:xfrm>
        </p:spPr>
        <p:txBody>
          <a:bodyPr>
            <a:noAutofit/>
          </a:bodyPr>
          <a:lstStyle>
            <a:lvl1pPr marL="0" indent="0">
              <a:buNone/>
              <a:defRPr sz="14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338328" indent="0">
              <a:buNone/>
              <a:defRPr sz="1400">
                <a:latin typeface="Source Sans Pro" panose="020B0503030403020204" pitchFamily="34" charset="0"/>
                <a:ea typeface="Source Sans Pro" panose="020B0503030403020204" pitchFamily="34" charset="0"/>
              </a:defRPr>
            </a:lvl2pPr>
            <a:lvl3pPr marL="685800" indent="0">
              <a:buNone/>
              <a:defRPr sz="1400">
                <a:latin typeface="Source Sans Pro" panose="020B0503030403020204" pitchFamily="34" charset="0"/>
                <a:ea typeface="Source Sans Pro" panose="020B0503030403020204" pitchFamily="34" charset="0"/>
              </a:defRPr>
            </a:lvl3pPr>
            <a:lvl4pPr marL="1024128" indent="0">
              <a:buNone/>
              <a:defRPr sz="1400">
                <a:latin typeface="Source Sans Pro" panose="020B0503030403020204" pitchFamily="34" charset="0"/>
                <a:ea typeface="Source Sans Pro" panose="020B0503030403020204" pitchFamily="34" charset="0"/>
              </a:defRPr>
            </a:lvl4pPr>
            <a:lvl5pPr marL="1371600" indent="0">
              <a:buNone/>
              <a:defRPr sz="1400">
                <a:latin typeface="Source Sans Pro" panose="020B0503030403020204" pitchFamily="34" charset="0"/>
                <a:ea typeface="Source Sans Pro" panose="020B0503030403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923D814B-1F62-5848-AF4F-13F1D0486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257175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5078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/>
          <a:p>
            <a:fld id="{C9F7588F-6348-F24B-A92C-146CC9ED7F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75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86114EA-0D00-BC46-A5D4-ACF5B72038B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584"/>
            <a:ext cx="9144000" cy="51343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76350"/>
            <a:ext cx="7543800" cy="1659112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FD32B6E-CB65-6444-AC6F-B99C81A5FF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971975"/>
            <a:ext cx="7543800" cy="502745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7186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38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Content, and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89154"/>
            <a:ext cx="7886700" cy="5646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628651" y="850392"/>
            <a:ext cx="7886699" cy="1394045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10610B-BCCF-034B-B401-A7C2A95FDAB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8650" y="2315511"/>
            <a:ext cx="2560320" cy="1043351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2b">
            <a:extLst>
              <a:ext uri="{FF2B5EF4-FFF2-40B4-BE49-F238E27FC236}">
                <a16:creationId xmlns:a16="http://schemas.microsoft.com/office/drawing/2014/main" id="{7ADB0280-2725-5348-9620-05FFA815C35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8650" y="3429936"/>
            <a:ext cx="2560320" cy="1041481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1EE1AA3-98A0-E149-81B7-A4FC8FBABDD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3291839" y="2316446"/>
            <a:ext cx="2560320" cy="1042416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Content Placeholder 3b">
            <a:extLst>
              <a:ext uri="{FF2B5EF4-FFF2-40B4-BE49-F238E27FC236}">
                <a16:creationId xmlns:a16="http://schemas.microsoft.com/office/drawing/2014/main" id="{C41BE50D-B3FE-114C-BA57-58A4DEA04B56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291839" y="3430871"/>
            <a:ext cx="2560320" cy="1042416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255A5921-CC24-C744-992F-90BB2C7F7737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955029" y="2317381"/>
            <a:ext cx="2560320" cy="1042416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4b">
            <a:extLst>
              <a:ext uri="{FF2B5EF4-FFF2-40B4-BE49-F238E27FC236}">
                <a16:creationId xmlns:a16="http://schemas.microsoft.com/office/drawing/2014/main" id="{1F9DC565-F7CD-4D49-BBFE-54E017FCDBC7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5955029" y="3429935"/>
            <a:ext cx="2560320" cy="1042416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A9334-4E67-F94F-A05E-0CE8B74A0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25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BFF2BF-18C7-8947-B0DD-293B386CD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3004D-8F3E-ED45-9503-A4A8B660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396A5E-11B5-9849-9A28-CDB9F441E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49152D-53F3-6943-AAFE-FE10F1F9D29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247650"/>
            <a:ext cx="8229600" cy="4381500"/>
          </a:xfrm>
        </p:spPr>
        <p:txBody>
          <a:bodyPr anchor="ctr">
            <a:normAutofit/>
          </a:bodyPr>
          <a:lstStyle>
            <a:lvl1pPr marL="0" indent="0">
              <a:buNone/>
              <a:defRPr sz="2800"/>
            </a:lvl1pPr>
            <a:lvl2pPr marL="342900" indent="0">
              <a:buNone/>
              <a:defRPr sz="2800"/>
            </a:lvl2pPr>
            <a:lvl3pPr marL="685800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0818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dea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BFF2BF-18C7-8947-B0DD-293B386CD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3004D-8F3E-ED45-9503-A4A8B660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396A5E-11B5-9849-9A28-CDB9F441E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49152D-53F3-6943-AAFE-FE10F1F9D29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247650"/>
            <a:ext cx="8229600" cy="4381500"/>
          </a:xfrm>
        </p:spPr>
        <p:txBody>
          <a:bodyPr anchor="ctr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 marL="342900" indent="0">
              <a:buNone/>
              <a:defRPr sz="2800"/>
            </a:lvl2pPr>
            <a:lvl3pPr marL="685800" indent="0">
              <a:buNone/>
              <a:defRPr sz="2800"/>
            </a:lvl3pPr>
            <a:lvl4pPr marL="1028700" indent="0">
              <a:buNone/>
              <a:defRPr sz="2800"/>
            </a:lvl4pPr>
            <a:lvl5pPr marL="1371600" indent="0">
              <a:buNone/>
              <a:defRPr sz="28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7765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6351"/>
            <a:ext cx="7543800" cy="3352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/>
          <a:p>
            <a:fld id="{C9F7588F-6348-F24B-A92C-146CC9ED7FC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2B6573B-C9A5-FA4C-93D9-C3ECE5A4EE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3594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6351"/>
            <a:ext cx="7543800" cy="3352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2B6573B-C9A5-FA4C-93D9-C3ECE5A4EE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304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56790"/>
            <a:ext cx="3962400" cy="27759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856790"/>
            <a:ext cx="3962400" cy="27759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/>
          <a:p>
            <a:fld id="{C9F7588F-6348-F24B-A92C-146CC9ED7FC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BD5B222-466A-E941-B7BC-54811912AF0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1276351"/>
            <a:ext cx="7543800" cy="44827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F416920-8ABE-7F43-92C4-921C12ACC8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bg2"/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945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56790"/>
            <a:ext cx="3962400" cy="27759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856790"/>
            <a:ext cx="3962400" cy="27759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40000"/>
                    <a:lumOff val="60000"/>
                  </a:schemeClr>
                </a:solidFill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BD5B222-466A-E941-B7BC-54811912AF0A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7200" y="1276351"/>
            <a:ext cx="7543800" cy="44827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8F416920-8ABE-7F43-92C4-921C12ACC80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7650"/>
            <a:ext cx="7543800" cy="266700"/>
          </a:xfrm>
        </p:spPr>
        <p:txBody>
          <a:bodyPr anchor="t">
            <a:noAutofit/>
          </a:bodyPr>
          <a:lstStyle>
            <a:lvl1pPr marL="0" indent="0">
              <a:buNone/>
              <a:defRPr sz="1200" b="1" cap="all" spc="50"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575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14350"/>
            <a:ext cx="7543800" cy="629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6350"/>
            <a:ext cx="7543800" cy="3352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 spc="100" baseline="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DIGITAL SERVICE at VA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01000" y="4767263"/>
            <a:ext cx="6858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C9F7588F-6348-F24B-A92C-146CC9ED7FC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686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72" r:id="rId3"/>
    <p:sldLayoutId id="2147483673" r:id="rId4"/>
    <p:sldLayoutId id="2147483674" r:id="rId5"/>
    <p:sldLayoutId id="2147483662" r:id="rId6"/>
    <p:sldLayoutId id="2147483685" r:id="rId7"/>
    <p:sldLayoutId id="2147483664" r:id="rId8"/>
    <p:sldLayoutId id="2147483686" r:id="rId9"/>
    <p:sldLayoutId id="2147483678" r:id="rId10"/>
    <p:sldLayoutId id="2147483687" r:id="rId11"/>
    <p:sldLayoutId id="2147483675" r:id="rId12"/>
    <p:sldLayoutId id="2147483688" r:id="rId13"/>
    <p:sldLayoutId id="2147483676" r:id="rId14"/>
    <p:sldLayoutId id="2147483689" r:id="rId15"/>
    <p:sldLayoutId id="2147483677" r:id="rId16"/>
    <p:sldLayoutId id="2147483690" r:id="rId17"/>
    <p:sldLayoutId id="2147483679" r:id="rId18"/>
    <p:sldLayoutId id="2147483694" r:id="rId19"/>
    <p:sldLayoutId id="2147483680" r:id="rId20"/>
    <p:sldLayoutId id="2147483693" r:id="rId21"/>
    <p:sldLayoutId id="2147483668" r:id="rId22"/>
    <p:sldLayoutId id="2147483692" r:id="rId23"/>
    <p:sldLayoutId id="2147483681" r:id="rId24"/>
    <p:sldLayoutId id="2147483691" r:id="rId25"/>
    <p:sldLayoutId id="2147483684" r:id="rId26"/>
    <p:sldLayoutId id="2147483683" r:id="rId27"/>
    <p:sldLayoutId id="2147483682" r:id="rId28"/>
    <p:sldLayoutId id="2147483667" r:id="rId29"/>
    <p:sldLayoutId id="2147483695" r:id="rId30"/>
    <p:sldLayoutId id="2147483696" r:id="rId3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2800" b="1" i="0" kern="1200">
          <a:solidFill>
            <a:schemeClr val="accent1"/>
          </a:solidFill>
          <a:latin typeface="Source Sans Pro" panose="020B0503030403020204" pitchFamily="34" charset="0"/>
          <a:ea typeface="Source Sans Pro" panose="020B0503030403020204" pitchFamily="34" charset="0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1pPr>
      <a:lvl2pPr marL="566928" indent="-228600" algn="l" defTabSz="6858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2pPr>
      <a:lvl3pPr marL="914400" indent="-228600" algn="l" defTabSz="6858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3pPr>
      <a:lvl4pPr marL="1252728" indent="-228600" algn="l" defTabSz="6858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4pPr>
      <a:lvl5pPr marL="1600200" indent="-228600" algn="l" defTabSz="6858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Source Sans Pro" panose="020B0503030403020204" pitchFamily="34" charset="0"/>
          <a:ea typeface="Source Sans Pro" panose="020B0503030403020204" pitchFamily="34" charset="0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288" userDrawn="1">
          <p15:clr>
            <a:srgbClr val="F26B43"/>
          </p15:clr>
        </p15:guide>
        <p15:guide id="4" pos="5472" userDrawn="1">
          <p15:clr>
            <a:srgbClr val="F26B43"/>
          </p15:clr>
        </p15:guide>
        <p15:guide id="5" pos="720" userDrawn="1">
          <p15:clr>
            <a:srgbClr val="F26B43"/>
          </p15:clr>
        </p15:guide>
        <p15:guide id="6" pos="5040" userDrawn="1">
          <p15:clr>
            <a:srgbClr val="F26B43"/>
          </p15:clr>
        </p15:guide>
        <p15:guide id="7" orient="horz" pos="156" userDrawn="1">
          <p15:clr>
            <a:srgbClr val="F26B43"/>
          </p15:clr>
        </p15:guide>
        <p15:guide id="8" orient="horz" pos="324" userDrawn="1">
          <p15:clr>
            <a:srgbClr val="F26B43"/>
          </p15:clr>
        </p15:guide>
        <p15:guide id="9" orient="horz" pos="732" userDrawn="1">
          <p15:clr>
            <a:srgbClr val="F26B43"/>
          </p15:clr>
        </p15:guide>
        <p15:guide id="10" orient="horz" pos="804" userDrawn="1">
          <p15:clr>
            <a:srgbClr val="F26B43"/>
          </p15:clr>
        </p15:guide>
        <p15:guide id="11" orient="horz" pos="2916" userDrawn="1">
          <p15:clr>
            <a:srgbClr val="F26B43"/>
          </p15:clr>
        </p15:guide>
        <p15:guide id="12" pos="2016" userDrawn="1">
          <p15:clr>
            <a:srgbClr val="F26B43"/>
          </p15:clr>
        </p15:guide>
        <p15:guide id="13" pos="3744" userDrawn="1">
          <p15:clr>
            <a:srgbClr val="F26B43"/>
          </p15:clr>
        </p15:guide>
        <p15:guide id="14" pos="2976" userDrawn="1">
          <p15:clr>
            <a:srgbClr val="F26B43"/>
          </p15:clr>
        </p15:guide>
        <p15:guide id="15" pos="2784" userDrawn="1">
          <p15:clr>
            <a:srgbClr val="F26B43"/>
          </p15:clr>
        </p15:guide>
        <p15:guide id="16" pos="3840" userDrawn="1">
          <p15:clr>
            <a:srgbClr val="F26B43"/>
          </p15:clr>
        </p15:guide>
        <p15:guide id="17" pos="3648" userDrawn="1">
          <p15:clr>
            <a:srgbClr val="F26B43"/>
          </p15:clr>
        </p15:guide>
        <p15:guide id="18" pos="2112" userDrawn="1">
          <p15:clr>
            <a:srgbClr val="F26B43"/>
          </p15:clr>
        </p15:guide>
        <p15:guide id="19" pos="19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department-of-veterans-affairs/va.gov-team/issues/13494" TargetMode="External"/><Relationship Id="rId4" Type="http://schemas.openxmlformats.org/officeDocument/2006/relationships/hyperlink" Target="https://github.com/department-of-veterans-affairs/va.gov-team/issues/8896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evelopers.google.com/search/docs/guides/search-gallery" TargetMode="External"/><Relationship Id="rId5" Type="http://schemas.openxmlformats.org/officeDocument/2006/relationships/hyperlink" Target="https://search.google.com/test/rich-results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6">
            <a:extLst>
              <a:ext uri="{FF2B5EF4-FFF2-40B4-BE49-F238E27FC236}">
                <a16:creationId xmlns:a16="http://schemas.microsoft.com/office/drawing/2014/main" id="{2E8A574D-84D0-0444-A071-BD19A924E107}"/>
              </a:ext>
            </a:extLst>
          </p:cNvPr>
          <p:cNvSpPr txBox="1">
            <a:spLocks/>
          </p:cNvSpPr>
          <p:nvPr/>
        </p:nvSpPr>
        <p:spPr>
          <a:xfrm>
            <a:off x="0" y="2314222"/>
            <a:ext cx="9144000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i="0" kern="1200">
                <a:solidFill>
                  <a:schemeClr val="accent1"/>
                </a:solidFill>
                <a:latin typeface="Avenir Heavy" panose="02000503020000020003" pitchFamily="2" charset="0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2400" b="0" dirty="0">
                <a:solidFill>
                  <a:schemeClr val="bg1"/>
                </a:solidFill>
                <a:latin typeface="Source Sans Pro Regular"/>
                <a:ea typeface="Source Sans Pro" panose="020B0503030403020204" pitchFamily="34" charset="0"/>
              </a:rPr>
              <a:t>Product Overview</a:t>
            </a:r>
            <a:br>
              <a:rPr lang="en-US" sz="3200" b="0" dirty="0">
                <a:solidFill>
                  <a:schemeClr val="bg1"/>
                </a:solidFill>
                <a:latin typeface="Source Sans Pro Regular"/>
                <a:ea typeface="Source Sans Pro" panose="020B0503030403020204" pitchFamily="34" charset="0"/>
              </a:rPr>
            </a:br>
            <a:r>
              <a:rPr lang="en-US" sz="3200" b="0" dirty="0">
                <a:solidFill>
                  <a:schemeClr val="bg1"/>
                </a:solidFill>
                <a:latin typeface="Source Sans Pro Regular"/>
                <a:ea typeface="Source Sans Pro" panose="020B0503030403020204" pitchFamily="34" charset="0"/>
              </a:rPr>
              <a:t>Search &amp; Discovery</a:t>
            </a:r>
          </a:p>
        </p:txBody>
      </p:sp>
      <p:sp>
        <p:nvSpPr>
          <p:cNvPr id="13" name="Subtitle 7">
            <a:extLst>
              <a:ext uri="{FF2B5EF4-FFF2-40B4-BE49-F238E27FC236}">
                <a16:creationId xmlns:a16="http://schemas.microsoft.com/office/drawing/2014/main" id="{B2B08BA0-E1D9-DE44-9EBA-FE84E1E1767F}"/>
              </a:ext>
            </a:extLst>
          </p:cNvPr>
          <p:cNvSpPr txBox="1">
            <a:spLocks/>
          </p:cNvSpPr>
          <p:nvPr/>
        </p:nvSpPr>
        <p:spPr>
          <a:xfrm>
            <a:off x="1143000" y="3555630"/>
            <a:ext cx="6858000" cy="40318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venir" panose="02000503020000020003" pitchFamily="2" charset="0"/>
                <a:ea typeface="+mn-ea"/>
                <a:cs typeface="+mn-cs"/>
              </a:defRPr>
            </a:lvl1pPr>
            <a:lvl2pPr marL="566928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venir" panose="02000503020000020003" pitchFamily="2" charset="0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venir" panose="02000503020000020003" pitchFamily="2" charset="0"/>
                <a:ea typeface="+mn-ea"/>
                <a:cs typeface="+mn-cs"/>
              </a:defRPr>
            </a:lvl3pPr>
            <a:lvl4pPr marL="1252728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venir" panose="02000503020000020003" pitchFamily="2" charset="0"/>
                <a:ea typeface="+mn-ea"/>
                <a:cs typeface="+mn-cs"/>
              </a:defRPr>
            </a:lvl4pPr>
            <a:lvl5pPr marL="1600200" indent="-228600" algn="l" defTabSz="6858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Avenir" panose="02000503020000020003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600" dirty="0">
              <a:solidFill>
                <a:schemeClr val="bg1">
                  <a:lumMod val="95000"/>
                </a:schemeClr>
              </a:solidFill>
              <a:latin typeface="Source Sans Pro Regular"/>
              <a:ea typeface="Source Sans Pro" panose="020B0503030403020204" pitchFamily="34" charset="0"/>
            </a:endParaRPr>
          </a:p>
        </p:txBody>
      </p:sp>
      <p:pic>
        <p:nvPicPr>
          <p:cNvPr id="6" name="va.png">
            <a:extLst>
              <a:ext uri="{FF2B5EF4-FFF2-40B4-BE49-F238E27FC236}">
                <a16:creationId xmlns:a16="http://schemas.microsoft.com/office/drawing/2014/main" id="{2A1F3E5A-2DC2-0F4A-BFA3-B73083E2A5C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28473" y="558862"/>
            <a:ext cx="1320800" cy="13208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0872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dirty="0"/>
              <a:t>Custom Search and “Look Up” Utilities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9BD7C5-AC11-314D-99C1-0A573BEED0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996" y="822960"/>
            <a:ext cx="1855891" cy="19036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45A7F3-BCF1-9F4C-97D1-6BF91AFE78A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21"/>
          <a:stretch/>
        </p:blipFill>
        <p:spPr>
          <a:xfrm>
            <a:off x="6353876" y="1113906"/>
            <a:ext cx="1834161" cy="20658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1C5181-8CA8-B04B-A8FE-C7D0896CE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564" y="2974370"/>
            <a:ext cx="1988007" cy="17124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13E0033-BF25-8049-A2C5-25EBF0B81E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747" y="3179770"/>
            <a:ext cx="1611202" cy="15068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945D20-50E3-6C4E-A77D-800A2591B468}"/>
              </a:ext>
            </a:extLst>
          </p:cNvPr>
          <p:cNvSpPr txBox="1"/>
          <p:nvPr/>
        </p:nvSpPr>
        <p:spPr>
          <a:xfrm>
            <a:off x="318673" y="839585"/>
            <a:ext cx="424501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VA.gov site features custom search and “look up” tools and experiences which are not powered by Search.gov.   These include:</a:t>
            </a:r>
          </a:p>
          <a:p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Resources &amp; Support (Public Websites)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Find a Form (Decision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Yellow Ribbon Program Schools (Decision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GI Bill Comparison Tool (BAH)</a:t>
            </a:r>
          </a:p>
          <a:p>
            <a:endParaRPr lang="en-US" sz="1200" dirty="0"/>
          </a:p>
          <a:p>
            <a:r>
              <a:rPr lang="en-US" sz="1200" dirty="0"/>
              <a:t>More details about how these search utilities work (database, Drupal, etc.) will be provided by Nick Sullivan on Wednesday.</a:t>
            </a:r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7152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sz="2800" dirty="0"/>
              <a:t>The Road Ahead at a Glance 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04AD989C-FDC0-9642-9AC9-57AD730BD367}"/>
              </a:ext>
            </a:extLst>
          </p:cNvPr>
          <p:cNvSpPr/>
          <p:nvPr/>
        </p:nvSpPr>
        <p:spPr>
          <a:xfrm>
            <a:off x="0" y="138031"/>
            <a:ext cx="9419523" cy="5578023"/>
          </a:xfrm>
          <a:prstGeom prst="rightArrow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4C06CA2-F9E4-1A4C-BF3B-2C4D42082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328356"/>
              </p:ext>
            </p:extLst>
          </p:nvPr>
        </p:nvGraphicFramePr>
        <p:xfrm>
          <a:off x="638188" y="1094432"/>
          <a:ext cx="7598232" cy="3832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6372">
                  <a:extLst>
                    <a:ext uri="{9D8B030D-6E8A-4147-A177-3AD203B41FA5}">
                      <a16:colId xmlns:a16="http://schemas.microsoft.com/office/drawing/2014/main" val="596305001"/>
                    </a:ext>
                  </a:extLst>
                </a:gridCol>
                <a:gridCol w="1266372">
                  <a:extLst>
                    <a:ext uri="{9D8B030D-6E8A-4147-A177-3AD203B41FA5}">
                      <a16:colId xmlns:a16="http://schemas.microsoft.com/office/drawing/2014/main" val="3223131503"/>
                    </a:ext>
                  </a:extLst>
                </a:gridCol>
                <a:gridCol w="1266372">
                  <a:extLst>
                    <a:ext uri="{9D8B030D-6E8A-4147-A177-3AD203B41FA5}">
                      <a16:colId xmlns:a16="http://schemas.microsoft.com/office/drawing/2014/main" val="1669396456"/>
                    </a:ext>
                  </a:extLst>
                </a:gridCol>
                <a:gridCol w="1266372">
                  <a:extLst>
                    <a:ext uri="{9D8B030D-6E8A-4147-A177-3AD203B41FA5}">
                      <a16:colId xmlns:a16="http://schemas.microsoft.com/office/drawing/2014/main" val="620940972"/>
                    </a:ext>
                  </a:extLst>
                </a:gridCol>
                <a:gridCol w="1266372">
                  <a:extLst>
                    <a:ext uri="{9D8B030D-6E8A-4147-A177-3AD203B41FA5}">
                      <a16:colId xmlns:a16="http://schemas.microsoft.com/office/drawing/2014/main" val="125663156"/>
                    </a:ext>
                  </a:extLst>
                </a:gridCol>
                <a:gridCol w="1266372">
                  <a:extLst>
                    <a:ext uri="{9D8B030D-6E8A-4147-A177-3AD203B41FA5}">
                      <a16:colId xmlns:a16="http://schemas.microsoft.com/office/drawing/2014/main" val="3928471576"/>
                    </a:ext>
                  </a:extLst>
                </a:gridCol>
              </a:tblGrid>
              <a:tr h="31049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Source Sans Pro" panose="020B0503030403020204" pitchFamily="34" charset="77"/>
                        </a:rPr>
                        <a:t>Q4 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Source Sans Pro" panose="020B0503030403020204" pitchFamily="34" charset="77"/>
                        </a:rPr>
                        <a:t>Q1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Source Sans Pro" panose="020B0503030403020204" pitchFamily="34" charset="77"/>
                        </a:rPr>
                        <a:t>Q2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Source Sans Pro" panose="020B0503030403020204" pitchFamily="34" charset="77"/>
                        </a:rPr>
                        <a:t>Q3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i="0" dirty="0">
                          <a:latin typeface="Source Sans Pro" panose="020B0503030403020204" pitchFamily="34" charset="77"/>
                        </a:rPr>
                        <a:t>Q4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02002"/>
                  </a:ext>
                </a:extLst>
              </a:tr>
              <a:tr h="140129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ource Sans Pro Semibold" panose="020B0503030403020204" pitchFamily="34" charset="77"/>
                        </a:rPr>
                        <a:t>Themes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100" dirty="0"/>
                        <a:t>Problem Framing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FontTx/>
                        <a:buNone/>
                      </a:pPr>
                      <a:r>
                        <a:rPr lang="en-US" sz="1100" dirty="0"/>
                        <a:t>User Research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Tx/>
                        <a:buNone/>
                      </a:pPr>
                      <a:r>
                        <a:rPr lang="en-US" sz="1100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FontTx/>
                        <a:buNone/>
                      </a:pP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FontTx/>
                        <a:buNone/>
                      </a:pP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5111772"/>
                  </a:ext>
                </a:extLst>
              </a:tr>
              <a:tr h="1171423">
                <a:tc>
                  <a:txBody>
                    <a:bodyPr/>
                    <a:lstStyle/>
                    <a:p>
                      <a:endParaRPr lang="en-US" b="1" i="0" dirty="0">
                        <a:latin typeface="Source Sans Pro Semibold" panose="020B0503030403020204" pitchFamily="34" charset="77"/>
                      </a:endParaRPr>
                    </a:p>
                    <a:p>
                      <a:endParaRPr lang="en-US" b="1" i="0" dirty="0">
                        <a:latin typeface="Source Sans Pro Semibold" panose="020B0503030403020204" pitchFamily="34" charset="77"/>
                      </a:endParaRPr>
                    </a:p>
                    <a:p>
                      <a:r>
                        <a:rPr lang="en-US" b="1" i="0" dirty="0">
                          <a:latin typeface="Source Sans Pro Semibold" panose="020B0503030403020204" pitchFamily="34" charset="77"/>
                        </a:rPr>
                        <a:t>On-Site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§"/>
                      </a:pPr>
                      <a:r>
                        <a:rPr lang="en-US" sz="1100" dirty="0"/>
                        <a:t>Implement Click-through Analytics</a:t>
                      </a:r>
                    </a:p>
                    <a:p>
                      <a:pPr marL="285750" indent="-285750">
                        <a:buFont typeface="Wingdings" pitchFamily="2" charset="2"/>
                        <a:buChar char="§"/>
                      </a:pPr>
                      <a:r>
                        <a:rPr lang="en-US" sz="1100" dirty="0"/>
                        <a:t>Launch Type Ahead POC</a:t>
                      </a:r>
                    </a:p>
                    <a:p>
                      <a:pPr marL="285750" indent="-285750">
                        <a:buFont typeface="Wingdings" pitchFamily="2" charset="2"/>
                        <a:buChar char="§"/>
                      </a:pPr>
                      <a:r>
                        <a:rPr lang="en-US" sz="1100" dirty="0"/>
                        <a:t>Finalize User Research Plan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Complete User Research Plan</a:t>
                      </a:r>
                    </a:p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Set Up Domo Dashboard</a:t>
                      </a:r>
                    </a:p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Update Best Bets</a:t>
                      </a:r>
                    </a:p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Launch Type-Ahead 1.0 (with Whitelist?)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TBD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TBD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TBD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63278"/>
                  </a:ext>
                </a:extLst>
              </a:tr>
              <a:tr h="1171423">
                <a:tc>
                  <a:txBody>
                    <a:bodyPr/>
                    <a:lstStyle/>
                    <a:p>
                      <a:endParaRPr lang="en-US" b="1" i="0" dirty="0">
                        <a:latin typeface="Source Sans Pro Semibold" panose="020B0503030403020204" pitchFamily="34" charset="77"/>
                      </a:endParaRPr>
                    </a:p>
                    <a:p>
                      <a:r>
                        <a:rPr lang="en-US" b="1" i="0" dirty="0">
                          <a:latin typeface="Source Sans Pro Semibold" panose="020B0503030403020204" pitchFamily="34" charset="77"/>
                        </a:rPr>
                        <a:t>Off-Site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§"/>
                      </a:pPr>
                      <a:r>
                        <a:rPr lang="en-US" sz="1100" dirty="0"/>
                        <a:t>Complete workflow for Castlight/Google COVID-19 test site updates and hand-over to VHA </a:t>
                      </a:r>
                      <a:r>
                        <a:rPr lang="en-US" sz="1100" dirty="0" err="1"/>
                        <a:t>DigCom</a:t>
                      </a:r>
                      <a:r>
                        <a:rPr lang="en-US" sz="11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Set Up Domo Dashboard </a:t>
                      </a:r>
                    </a:p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Evolve Site Map XML</a:t>
                      </a:r>
                    </a:p>
                    <a:p>
                      <a:pPr marL="171450" marR="0" lvl="0" indent="-17145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00" dirty="0"/>
                        <a:t>Evaluate Site SEO Optimization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689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727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sz="2800" dirty="0"/>
              <a:t>What is the Problem to be Solved?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F32F50-7D18-2642-9102-4BC056EE82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676"/>
          <a:stretch/>
        </p:blipFill>
        <p:spPr>
          <a:xfrm>
            <a:off x="-10887" y="694022"/>
            <a:ext cx="9144000" cy="46135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27AF96E-3BCF-D542-A7B1-47EAF88456E3}"/>
              </a:ext>
            </a:extLst>
          </p:cNvPr>
          <p:cNvSpPr/>
          <p:nvPr/>
        </p:nvSpPr>
        <p:spPr>
          <a:xfrm>
            <a:off x="0" y="694022"/>
            <a:ext cx="9144000" cy="4613564"/>
          </a:xfrm>
          <a:prstGeom prst="rect">
            <a:avLst/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63AD4B-C7C4-E64F-B2BA-6DBA0F65F270}"/>
              </a:ext>
            </a:extLst>
          </p:cNvPr>
          <p:cNvSpPr txBox="1"/>
          <p:nvPr/>
        </p:nvSpPr>
        <p:spPr>
          <a:xfrm>
            <a:off x="4561113" y="1675268"/>
            <a:ext cx="4267201" cy="193899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Source Sans Pro Semibold" panose="020B0503030403020204" pitchFamily="34" charset="77"/>
              </a:rPr>
              <a:t>How might we make it easier for veterans to find  the information they need and the tasks they want to complete on VA.gov?</a:t>
            </a:r>
          </a:p>
        </p:txBody>
      </p:sp>
    </p:spTree>
    <p:extLst>
      <p:ext uri="{BB962C8B-B14F-4D97-AF65-F5344CB8AC3E}">
        <p14:creationId xmlns:p14="http://schemas.microsoft.com/office/powerpoint/2010/main" val="294553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>
            <a:extLst>
              <a:ext uri="{FF2B5EF4-FFF2-40B4-BE49-F238E27FC236}">
                <a16:creationId xmlns:a16="http://schemas.microsoft.com/office/drawing/2014/main" id="{36F1A6AF-A99F-0D40-98F4-3F7A166090A3}"/>
              </a:ext>
            </a:extLst>
          </p:cNvPr>
          <p:cNvSpPr/>
          <p:nvPr/>
        </p:nvSpPr>
        <p:spPr>
          <a:xfrm>
            <a:off x="4830519" y="3075242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0FB3CF6-72FD-6946-AFD5-D3BE6AE943A8}"/>
              </a:ext>
            </a:extLst>
          </p:cNvPr>
          <p:cNvSpPr/>
          <p:nvPr/>
        </p:nvSpPr>
        <p:spPr>
          <a:xfrm>
            <a:off x="2786727" y="3075863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4DD48A0-218D-C34E-A359-B34CCAE0FCAC}"/>
              </a:ext>
            </a:extLst>
          </p:cNvPr>
          <p:cNvSpPr/>
          <p:nvPr/>
        </p:nvSpPr>
        <p:spPr>
          <a:xfrm>
            <a:off x="4838666" y="1227629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E44A08E-2073-7442-8ED4-4D6A38F52329}"/>
              </a:ext>
            </a:extLst>
          </p:cNvPr>
          <p:cNvSpPr/>
          <p:nvPr/>
        </p:nvSpPr>
        <p:spPr>
          <a:xfrm>
            <a:off x="2792149" y="1221933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FA449F9-21E3-0A44-966A-EBACD146474D}"/>
              </a:ext>
            </a:extLst>
          </p:cNvPr>
          <p:cNvSpPr/>
          <p:nvPr/>
        </p:nvSpPr>
        <p:spPr>
          <a:xfrm>
            <a:off x="778292" y="1227629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sz="2800" dirty="0"/>
              <a:t>What does the data tell us?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68F6C2-EE54-C549-9F93-2137E58749CE}"/>
              </a:ext>
            </a:extLst>
          </p:cNvPr>
          <p:cNvSpPr/>
          <p:nvPr/>
        </p:nvSpPr>
        <p:spPr>
          <a:xfrm>
            <a:off x="876261" y="1319902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1CCC423-86AB-1F4C-9987-841221F7401E}"/>
              </a:ext>
            </a:extLst>
          </p:cNvPr>
          <p:cNvSpPr/>
          <p:nvPr/>
        </p:nvSpPr>
        <p:spPr>
          <a:xfrm>
            <a:off x="2879235" y="1319902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3F4591D-633A-E740-AD6E-EB99F2AB093B}"/>
              </a:ext>
            </a:extLst>
          </p:cNvPr>
          <p:cNvSpPr/>
          <p:nvPr/>
        </p:nvSpPr>
        <p:spPr>
          <a:xfrm>
            <a:off x="4936636" y="1319901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0DC3C68-A36C-4D4F-81C8-140F25FFFF55}"/>
              </a:ext>
            </a:extLst>
          </p:cNvPr>
          <p:cNvSpPr/>
          <p:nvPr/>
        </p:nvSpPr>
        <p:spPr>
          <a:xfrm>
            <a:off x="2895588" y="3178639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EC5B64-A67A-1346-8E02-8A3253BA805A}"/>
              </a:ext>
            </a:extLst>
          </p:cNvPr>
          <p:cNvSpPr txBox="1"/>
          <p:nvPr/>
        </p:nvSpPr>
        <p:spPr>
          <a:xfrm>
            <a:off x="985120" y="1673607"/>
            <a:ext cx="1502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550,000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872876-4A9E-1445-8CD8-B27327AECCED}"/>
              </a:ext>
            </a:extLst>
          </p:cNvPr>
          <p:cNvSpPr txBox="1"/>
          <p:nvPr/>
        </p:nvSpPr>
        <p:spPr>
          <a:xfrm>
            <a:off x="908921" y="2174684"/>
            <a:ext cx="1502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Average number of searches conducted monthly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7C37A2-B710-C54E-9274-14F9933FEECC}"/>
              </a:ext>
            </a:extLst>
          </p:cNvPr>
          <p:cNvSpPr txBox="1"/>
          <p:nvPr/>
        </p:nvSpPr>
        <p:spPr>
          <a:xfrm>
            <a:off x="3271121" y="1673607"/>
            <a:ext cx="86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10%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1876F-0831-A84C-8B01-C38DEAB1CA07}"/>
              </a:ext>
            </a:extLst>
          </p:cNvPr>
          <p:cNvSpPr txBox="1"/>
          <p:nvPr/>
        </p:nvSpPr>
        <p:spPr>
          <a:xfrm>
            <a:off x="2971763" y="2251628"/>
            <a:ext cx="1502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Daily site visitors use search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180E72-FDAA-A442-B4AD-4C28F57F9581}"/>
              </a:ext>
            </a:extLst>
          </p:cNvPr>
          <p:cNvSpPr txBox="1"/>
          <p:nvPr/>
        </p:nvSpPr>
        <p:spPr>
          <a:xfrm>
            <a:off x="5459151" y="1668084"/>
            <a:ext cx="767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#7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8D857B-1DDD-7C4C-ADD9-202F0621590D}"/>
              </a:ext>
            </a:extLst>
          </p:cNvPr>
          <p:cNvSpPr txBox="1"/>
          <p:nvPr/>
        </p:nvSpPr>
        <p:spPr>
          <a:xfrm>
            <a:off x="5029161" y="2229485"/>
            <a:ext cx="1502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Among top site 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tasks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F8CCE7-71F2-A043-A7F7-7F95E892ED88}"/>
              </a:ext>
            </a:extLst>
          </p:cNvPr>
          <p:cNvSpPr txBox="1"/>
          <p:nvPr/>
        </p:nvSpPr>
        <p:spPr>
          <a:xfrm>
            <a:off x="3309243" y="3526822"/>
            <a:ext cx="1502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30%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6AA16D-B1A9-5141-B82F-DCD6F17B8620}"/>
              </a:ext>
            </a:extLst>
          </p:cNvPr>
          <p:cNvSpPr txBox="1"/>
          <p:nvPr/>
        </p:nvSpPr>
        <p:spPr>
          <a:xfrm>
            <a:off x="2977228" y="4071603"/>
            <a:ext cx="150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Searches result </a:t>
            </a:r>
          </a:p>
          <a:p>
            <a:pPr algn="ctr"/>
            <a:r>
              <a:rPr lang="en-US" sz="900" dirty="0">
                <a:solidFill>
                  <a:schemeClr val="bg1"/>
                </a:solidFill>
              </a:rPr>
              <a:t>in a bounce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B5B654F-5778-E142-81A2-25E752E99DC5}"/>
              </a:ext>
            </a:extLst>
          </p:cNvPr>
          <p:cNvSpPr/>
          <p:nvPr/>
        </p:nvSpPr>
        <p:spPr>
          <a:xfrm>
            <a:off x="4931216" y="3167751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7A8475-137B-5D4B-83B2-2BBEFB87DF0B}"/>
              </a:ext>
            </a:extLst>
          </p:cNvPr>
          <p:cNvSpPr txBox="1"/>
          <p:nvPr/>
        </p:nvSpPr>
        <p:spPr>
          <a:xfrm>
            <a:off x="5377527" y="3515934"/>
            <a:ext cx="1502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29%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228CB3-9078-9446-87C6-F76781CE5032}"/>
              </a:ext>
            </a:extLst>
          </p:cNvPr>
          <p:cNvSpPr txBox="1"/>
          <p:nvPr/>
        </p:nvSpPr>
        <p:spPr>
          <a:xfrm>
            <a:off x="5012856" y="4060715"/>
            <a:ext cx="150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Searches result </a:t>
            </a:r>
          </a:p>
          <a:p>
            <a:pPr algn="ctr"/>
            <a:r>
              <a:rPr lang="en-US" sz="900" dirty="0">
                <a:solidFill>
                  <a:schemeClr val="bg1"/>
                </a:solidFill>
              </a:rPr>
              <a:t>in a refinement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FD4BE-32FE-FF4C-820A-70DE2D11FA93}"/>
              </a:ext>
            </a:extLst>
          </p:cNvPr>
          <p:cNvSpPr txBox="1"/>
          <p:nvPr/>
        </p:nvSpPr>
        <p:spPr>
          <a:xfrm>
            <a:off x="244080" y="727797"/>
            <a:ext cx="30869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ource Sans Pro" panose="020B0503030403020204" pitchFamily="34" charset="77"/>
              </a:rPr>
              <a:t>On-Site Search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E2543D1-65B5-6D40-99DC-B4AE1CB6EFF4}"/>
              </a:ext>
            </a:extLst>
          </p:cNvPr>
          <p:cNvSpPr/>
          <p:nvPr/>
        </p:nvSpPr>
        <p:spPr>
          <a:xfrm>
            <a:off x="6814388" y="1221933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21E388C-0C9A-2249-8BAE-AA82D0B66776}"/>
              </a:ext>
            </a:extLst>
          </p:cNvPr>
          <p:cNvSpPr/>
          <p:nvPr/>
        </p:nvSpPr>
        <p:spPr>
          <a:xfrm>
            <a:off x="6912358" y="1314205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45C8F5B-1F1A-E14D-AAA3-9BD82174C6FB}"/>
              </a:ext>
            </a:extLst>
          </p:cNvPr>
          <p:cNvSpPr txBox="1"/>
          <p:nvPr/>
        </p:nvSpPr>
        <p:spPr>
          <a:xfrm>
            <a:off x="7287943" y="1675805"/>
            <a:ext cx="1132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12%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DD86CAE-3C4F-6445-90E6-6CE9AA792B42}"/>
              </a:ext>
            </a:extLst>
          </p:cNvPr>
          <p:cNvSpPr txBox="1"/>
          <p:nvPr/>
        </p:nvSpPr>
        <p:spPr>
          <a:xfrm>
            <a:off x="7004883" y="2223789"/>
            <a:ext cx="1502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Month over month growth of on-site search since 1/20</a:t>
            </a:r>
          </a:p>
        </p:txBody>
      </p:sp>
    </p:spTree>
    <p:extLst>
      <p:ext uri="{BB962C8B-B14F-4D97-AF65-F5344CB8AC3E}">
        <p14:creationId xmlns:p14="http://schemas.microsoft.com/office/powerpoint/2010/main" val="3225211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Oval 42">
            <a:extLst>
              <a:ext uri="{FF2B5EF4-FFF2-40B4-BE49-F238E27FC236}">
                <a16:creationId xmlns:a16="http://schemas.microsoft.com/office/drawing/2014/main" id="{36F1A6AF-A99F-0D40-98F4-3F7A166090A3}"/>
              </a:ext>
            </a:extLst>
          </p:cNvPr>
          <p:cNvSpPr/>
          <p:nvPr/>
        </p:nvSpPr>
        <p:spPr>
          <a:xfrm>
            <a:off x="4699892" y="2911953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0FB3CF6-72FD-6946-AFD5-D3BE6AE943A8}"/>
              </a:ext>
            </a:extLst>
          </p:cNvPr>
          <p:cNvSpPr/>
          <p:nvPr/>
        </p:nvSpPr>
        <p:spPr>
          <a:xfrm>
            <a:off x="2775843" y="2912574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4DD48A0-218D-C34E-A359-B34CCAE0FCAC}"/>
              </a:ext>
            </a:extLst>
          </p:cNvPr>
          <p:cNvSpPr/>
          <p:nvPr/>
        </p:nvSpPr>
        <p:spPr>
          <a:xfrm>
            <a:off x="5763971" y="1227629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E44A08E-2073-7442-8ED4-4D6A38F52329}"/>
              </a:ext>
            </a:extLst>
          </p:cNvPr>
          <p:cNvSpPr/>
          <p:nvPr/>
        </p:nvSpPr>
        <p:spPr>
          <a:xfrm>
            <a:off x="3717454" y="1221933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FA449F9-21E3-0A44-966A-EBACD146474D}"/>
              </a:ext>
            </a:extLst>
          </p:cNvPr>
          <p:cNvSpPr/>
          <p:nvPr/>
        </p:nvSpPr>
        <p:spPr>
          <a:xfrm>
            <a:off x="1703597" y="1227629"/>
            <a:ext cx="1801583" cy="1763478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sz="2800" dirty="0"/>
              <a:t>What does the data tell us?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468F6C2-EE54-C549-9F93-2137E58749CE}"/>
              </a:ext>
            </a:extLst>
          </p:cNvPr>
          <p:cNvSpPr/>
          <p:nvPr/>
        </p:nvSpPr>
        <p:spPr>
          <a:xfrm>
            <a:off x="1801566" y="1319902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1CCC423-86AB-1F4C-9987-841221F7401E}"/>
              </a:ext>
            </a:extLst>
          </p:cNvPr>
          <p:cNvSpPr/>
          <p:nvPr/>
        </p:nvSpPr>
        <p:spPr>
          <a:xfrm>
            <a:off x="3804540" y="1319902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3F4591D-633A-E740-AD6E-EB99F2AB093B}"/>
              </a:ext>
            </a:extLst>
          </p:cNvPr>
          <p:cNvSpPr/>
          <p:nvPr/>
        </p:nvSpPr>
        <p:spPr>
          <a:xfrm>
            <a:off x="5861941" y="1319901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0DC3C68-A36C-4D4F-81C8-140F25FFFF55}"/>
              </a:ext>
            </a:extLst>
          </p:cNvPr>
          <p:cNvSpPr/>
          <p:nvPr/>
        </p:nvSpPr>
        <p:spPr>
          <a:xfrm>
            <a:off x="2884704" y="3015350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EC5B64-A67A-1346-8E02-8A3253BA805A}"/>
              </a:ext>
            </a:extLst>
          </p:cNvPr>
          <p:cNvSpPr txBox="1"/>
          <p:nvPr/>
        </p:nvSpPr>
        <p:spPr>
          <a:xfrm>
            <a:off x="1845109" y="1673607"/>
            <a:ext cx="1502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~95%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872876-4A9E-1445-8CD8-B27327AECCED}"/>
              </a:ext>
            </a:extLst>
          </p:cNvPr>
          <p:cNvSpPr txBox="1"/>
          <p:nvPr/>
        </p:nvSpPr>
        <p:spPr>
          <a:xfrm>
            <a:off x="1834226" y="2174684"/>
            <a:ext cx="1502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of referral traffic is driven by searches on Google and Bing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7C37A2-B710-C54E-9274-14F9933FEECC}"/>
              </a:ext>
            </a:extLst>
          </p:cNvPr>
          <p:cNvSpPr txBox="1"/>
          <p:nvPr/>
        </p:nvSpPr>
        <p:spPr>
          <a:xfrm>
            <a:off x="4308012" y="1695676"/>
            <a:ext cx="8654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5%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41876F-0831-A84C-8B01-C38DEAB1CA07}"/>
              </a:ext>
            </a:extLst>
          </p:cNvPr>
          <p:cNvSpPr txBox="1"/>
          <p:nvPr/>
        </p:nvSpPr>
        <p:spPr>
          <a:xfrm>
            <a:off x="3897068" y="2251628"/>
            <a:ext cx="15022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Average Google CTR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180E72-FDAA-A442-B4AD-4C28F57F9581}"/>
              </a:ext>
            </a:extLst>
          </p:cNvPr>
          <p:cNvSpPr txBox="1"/>
          <p:nvPr/>
        </p:nvSpPr>
        <p:spPr>
          <a:xfrm>
            <a:off x="6237475" y="1680641"/>
            <a:ext cx="957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32%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A8D857B-1DDD-7C4C-ADD9-202F0621590D}"/>
              </a:ext>
            </a:extLst>
          </p:cNvPr>
          <p:cNvSpPr txBox="1"/>
          <p:nvPr/>
        </p:nvSpPr>
        <p:spPr>
          <a:xfrm>
            <a:off x="5954466" y="2229485"/>
            <a:ext cx="1502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Bounce rate for site landing pages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F8CCE7-71F2-A043-A7F7-7F95E892ED88}"/>
              </a:ext>
            </a:extLst>
          </p:cNvPr>
          <p:cNvSpPr txBox="1"/>
          <p:nvPr/>
        </p:nvSpPr>
        <p:spPr>
          <a:xfrm>
            <a:off x="3418103" y="3363533"/>
            <a:ext cx="1502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87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6AA16D-B1A9-5141-B82F-DCD6F17B8620}"/>
              </a:ext>
            </a:extLst>
          </p:cNvPr>
          <p:cNvSpPr txBox="1"/>
          <p:nvPr/>
        </p:nvSpPr>
        <p:spPr>
          <a:xfrm>
            <a:off x="2966344" y="3908314"/>
            <a:ext cx="15022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Domain authority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B5B654F-5778-E142-81A2-25E752E99DC5}"/>
              </a:ext>
            </a:extLst>
          </p:cNvPr>
          <p:cNvSpPr/>
          <p:nvPr/>
        </p:nvSpPr>
        <p:spPr>
          <a:xfrm>
            <a:off x="4800589" y="3004462"/>
            <a:ext cx="1611086" cy="15675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7A8475-137B-5D4B-83B2-2BBEFB87DF0B}"/>
              </a:ext>
            </a:extLst>
          </p:cNvPr>
          <p:cNvSpPr txBox="1"/>
          <p:nvPr/>
        </p:nvSpPr>
        <p:spPr>
          <a:xfrm>
            <a:off x="5192459" y="3363533"/>
            <a:ext cx="1502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22.8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228CB3-9078-9446-87C6-F76781CE5032}"/>
              </a:ext>
            </a:extLst>
          </p:cNvPr>
          <p:cNvSpPr txBox="1"/>
          <p:nvPr/>
        </p:nvSpPr>
        <p:spPr>
          <a:xfrm>
            <a:off x="4882229" y="3897426"/>
            <a:ext cx="150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Average Page Position on Google Search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FD4BE-32FE-FF4C-820A-70DE2D11FA93}"/>
              </a:ext>
            </a:extLst>
          </p:cNvPr>
          <p:cNvSpPr txBox="1"/>
          <p:nvPr/>
        </p:nvSpPr>
        <p:spPr>
          <a:xfrm>
            <a:off x="244080" y="727797"/>
            <a:ext cx="30869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ource Sans Pro" panose="020B0503030403020204" pitchFamily="34" charset="77"/>
              </a:rPr>
              <a:t>Off-Site Search</a:t>
            </a:r>
          </a:p>
        </p:txBody>
      </p:sp>
    </p:spTree>
    <p:extLst>
      <p:ext uri="{BB962C8B-B14F-4D97-AF65-F5344CB8AC3E}">
        <p14:creationId xmlns:p14="http://schemas.microsoft.com/office/powerpoint/2010/main" val="115620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sz="2800" dirty="0"/>
              <a:t>What does the data tell us?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1FD4BE-32FE-FF4C-820A-70DE2D11FA93}"/>
              </a:ext>
            </a:extLst>
          </p:cNvPr>
          <p:cNvSpPr txBox="1"/>
          <p:nvPr/>
        </p:nvSpPr>
        <p:spPr>
          <a:xfrm>
            <a:off x="244080" y="727797"/>
            <a:ext cx="5427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ource Sans Pro" panose="020B0503030403020204" pitchFamily="34" charset="77"/>
              </a:rPr>
              <a:t>Search.gov – Keyword Analysis Insights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D50A09A-38B7-7540-9C17-52CA261CA727}"/>
              </a:ext>
            </a:extLst>
          </p:cNvPr>
          <p:cNvSpPr/>
          <p:nvPr/>
        </p:nvSpPr>
        <p:spPr>
          <a:xfrm>
            <a:off x="290927" y="1429787"/>
            <a:ext cx="2709949" cy="33167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41ADE3-E8FB-F147-A7B0-ECFF7F25B5AE}"/>
              </a:ext>
            </a:extLst>
          </p:cNvPr>
          <p:cNvSpPr txBox="1"/>
          <p:nvPr/>
        </p:nvSpPr>
        <p:spPr>
          <a:xfrm>
            <a:off x="473797" y="1536947"/>
            <a:ext cx="2485505" cy="2885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dirty="0">
                <a:solidFill>
                  <a:schemeClr val="bg1"/>
                </a:solidFill>
              </a:rPr>
              <a:t>Top 10 Search Queries </a:t>
            </a:r>
          </a:p>
          <a:p>
            <a:pPr lvl="1"/>
            <a:endParaRPr lang="en-US" sz="1400" dirty="0">
              <a:solidFill>
                <a:schemeClr val="bg1"/>
              </a:solidFill>
            </a:endParaRP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loans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benefits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pension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burials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health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forms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jobs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dd214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bg1"/>
                </a:solidFill>
              </a:rPr>
              <a:t>ebenefits</a:t>
            </a:r>
            <a:endParaRPr lang="en-US" sz="1400" dirty="0">
              <a:solidFill>
                <a:schemeClr val="bg1"/>
              </a:solidFill>
            </a:endParaRP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direct deposit</a:t>
            </a:r>
          </a:p>
          <a:p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DE05C64-49BA-F344-8D04-1E3FE4FDCD1F}"/>
              </a:ext>
            </a:extLst>
          </p:cNvPr>
          <p:cNvSpPr/>
          <p:nvPr/>
        </p:nvSpPr>
        <p:spPr>
          <a:xfrm>
            <a:off x="3225320" y="1429787"/>
            <a:ext cx="2709949" cy="33167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697DD7-1482-914A-A03D-A0AE945D902F}"/>
              </a:ext>
            </a:extLst>
          </p:cNvPr>
          <p:cNvSpPr txBox="1"/>
          <p:nvPr/>
        </p:nvSpPr>
        <p:spPr>
          <a:xfrm>
            <a:off x="3449764" y="1536947"/>
            <a:ext cx="2485505" cy="3100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dirty="0">
                <a:solidFill>
                  <a:schemeClr val="bg1"/>
                </a:solidFill>
              </a:rPr>
              <a:t>Top Category of Searches* </a:t>
            </a:r>
          </a:p>
          <a:p>
            <a:pPr lvl="0"/>
            <a:endParaRPr lang="en-US" sz="1400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Health (20%)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Education (14%)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Disability (13%)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Benefits (13%)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Records (11%)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Housing (8%)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Burials (6%)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Pension (4%)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Life Insurance (4%)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Careers (4%)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VA Employee (3%)</a:t>
            </a:r>
          </a:p>
          <a:p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ADE4B8A-1CA3-2C4B-A6FB-584989323090}"/>
              </a:ext>
            </a:extLst>
          </p:cNvPr>
          <p:cNvSpPr/>
          <p:nvPr/>
        </p:nvSpPr>
        <p:spPr>
          <a:xfrm>
            <a:off x="6159713" y="1429787"/>
            <a:ext cx="2709949" cy="33167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69032F-5E12-FD42-A280-C73A2BD51F58}"/>
              </a:ext>
            </a:extLst>
          </p:cNvPr>
          <p:cNvSpPr txBox="1"/>
          <p:nvPr/>
        </p:nvSpPr>
        <p:spPr>
          <a:xfrm>
            <a:off x="6384157" y="1536947"/>
            <a:ext cx="2485505" cy="1808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dirty="0">
                <a:solidFill>
                  <a:schemeClr val="bg1"/>
                </a:solidFill>
              </a:rPr>
              <a:t>Top Forms Searched:</a:t>
            </a:r>
          </a:p>
          <a:p>
            <a:pPr lvl="0"/>
            <a:endParaRPr lang="en-US" sz="1400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Form 21-4138 (32%)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Form 21-526ez (28%)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Form 21-0538 (8%)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Form 20-0995 (16%)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Form 21-686c (16%)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C834C4-0320-CD42-9D0C-DF8B2F87DC46}"/>
              </a:ext>
            </a:extLst>
          </p:cNvPr>
          <p:cNvSpPr txBox="1"/>
          <p:nvPr/>
        </p:nvSpPr>
        <p:spPr>
          <a:xfrm>
            <a:off x="6317645" y="3215429"/>
            <a:ext cx="2394084" cy="159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Notable Search Trend: </a:t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Between May and November 2020: Search Query “Urgent Care” Jumped from #38 to #11 on top query list. Potentially highlighting pandemic and need for more medical care.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CED3CB-3455-544E-8E07-FE6C073932DC}"/>
              </a:ext>
            </a:extLst>
          </p:cNvPr>
          <p:cNvSpPr txBox="1"/>
          <p:nvPr/>
        </p:nvSpPr>
        <p:spPr>
          <a:xfrm>
            <a:off x="689927" y="4398707"/>
            <a:ext cx="20532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Make up 25% of all searches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A7E882-EF84-3F41-894D-2E5D3C4C4873}"/>
              </a:ext>
            </a:extLst>
          </p:cNvPr>
          <p:cNvSpPr txBox="1"/>
          <p:nvPr/>
        </p:nvSpPr>
        <p:spPr>
          <a:xfrm>
            <a:off x="4329197" y="4392099"/>
            <a:ext cx="179726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en-US" sz="1000" dirty="0">
                <a:solidFill>
                  <a:schemeClr val="bg1"/>
                </a:solidFill>
              </a:rPr>
              <a:t>Add Loans, others?</a:t>
            </a:r>
          </a:p>
        </p:txBody>
      </p:sp>
    </p:spTree>
    <p:extLst>
      <p:ext uri="{BB962C8B-B14F-4D97-AF65-F5344CB8AC3E}">
        <p14:creationId xmlns:p14="http://schemas.microsoft.com/office/powerpoint/2010/main" val="25175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sz="2800" dirty="0"/>
              <a:t>What has been our initial focus?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7BEF8E4-7F27-474E-AF71-B5A7DC71747A}"/>
              </a:ext>
            </a:extLst>
          </p:cNvPr>
          <p:cNvSpPr/>
          <p:nvPr/>
        </p:nvSpPr>
        <p:spPr>
          <a:xfrm>
            <a:off x="631372" y="1001486"/>
            <a:ext cx="2786742" cy="31568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5742F9-157F-154D-B1CB-7AB1B03A1872}"/>
              </a:ext>
            </a:extLst>
          </p:cNvPr>
          <p:cNvSpPr txBox="1"/>
          <p:nvPr/>
        </p:nvSpPr>
        <p:spPr>
          <a:xfrm>
            <a:off x="816429" y="1174501"/>
            <a:ext cx="2745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Data Sourcing &amp; Insights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890875-139B-8C45-BF5C-D98485BA49B3}"/>
              </a:ext>
            </a:extLst>
          </p:cNvPr>
          <p:cNvSpPr txBox="1"/>
          <p:nvPr/>
        </p:nvSpPr>
        <p:spPr>
          <a:xfrm>
            <a:off x="802820" y="1595480"/>
            <a:ext cx="2571750" cy="2377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Set-up Google &amp; Bing Search Console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Audit Search.gov search terms data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Implement Search.gov click-tracking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Identify, answer and synthesize top questions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Create Domo dashboard for Search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Veteran User Research Plan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D09886A-73D5-3348-A2EB-C1F72309102F}"/>
              </a:ext>
            </a:extLst>
          </p:cNvPr>
          <p:cNvSpPr/>
          <p:nvPr/>
        </p:nvSpPr>
        <p:spPr>
          <a:xfrm>
            <a:off x="3635830" y="1001486"/>
            <a:ext cx="4572000" cy="315685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9ED8C25-E7F8-D240-A971-0757C8B26FCC}"/>
              </a:ext>
            </a:extLst>
          </p:cNvPr>
          <p:cNvSpPr txBox="1"/>
          <p:nvPr/>
        </p:nvSpPr>
        <p:spPr>
          <a:xfrm>
            <a:off x="3929745" y="1112945"/>
            <a:ext cx="41692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Initial Bets &amp; Tactics </a:t>
            </a:r>
            <a:br>
              <a:rPr lang="en-US" sz="2400" b="1" dirty="0">
                <a:solidFill>
                  <a:schemeClr val="bg1"/>
                </a:solidFill>
                <a:latin typeface="Source Sans Pro" panose="020B0503030403020204" pitchFamily="34" charset="77"/>
              </a:rPr>
            </a:br>
            <a:r>
              <a:rPr lang="en-US" sz="1000" b="1" dirty="0">
                <a:solidFill>
                  <a:schemeClr val="bg1"/>
                </a:solidFill>
                <a:latin typeface="Source Sans Pro" panose="020B0503030403020204" pitchFamily="34" charset="77"/>
              </a:rPr>
              <a:t>Q2-Q4/2020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935B21-EC9A-644A-B50B-B27A9144D026}"/>
              </a:ext>
            </a:extLst>
          </p:cNvPr>
          <p:cNvSpPr txBox="1"/>
          <p:nvPr/>
        </p:nvSpPr>
        <p:spPr>
          <a:xfrm>
            <a:off x="4005945" y="1762269"/>
            <a:ext cx="409302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Source Sans Pro Semibold" panose="020B0503030403020204" pitchFamily="34" charset="77"/>
              </a:rPr>
              <a:t>On-Site Search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600" dirty="0">
                <a:solidFill>
                  <a:schemeClr val="bg1"/>
                </a:solidFill>
              </a:rPr>
              <a:t>Type Ahead POC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600" dirty="0">
                <a:solidFill>
                  <a:schemeClr val="bg1"/>
                </a:solidFill>
              </a:rPr>
              <a:t>Click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Source Sans Pro Semibold" panose="020B0503030403020204" pitchFamily="34" charset="77"/>
              </a:rPr>
              <a:t>Off-Site Search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600" dirty="0">
                <a:solidFill>
                  <a:schemeClr val="bg1"/>
                </a:solidFill>
              </a:rPr>
              <a:t>Rich Results – FAQs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600" dirty="0">
                <a:solidFill>
                  <a:schemeClr val="bg1"/>
                </a:solidFill>
              </a:rPr>
              <a:t>COVID-19 Test Sites for VAMCs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600" dirty="0">
                <a:solidFill>
                  <a:schemeClr val="bg1"/>
                </a:solidFill>
              </a:rPr>
              <a:t>Local Listings Strategy</a:t>
            </a:r>
          </a:p>
        </p:txBody>
      </p:sp>
    </p:spTree>
    <p:extLst>
      <p:ext uri="{BB962C8B-B14F-4D97-AF65-F5344CB8AC3E}">
        <p14:creationId xmlns:p14="http://schemas.microsoft.com/office/powerpoint/2010/main" val="24788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sz="2800" dirty="0"/>
              <a:t>Initial Bets and Tactics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81F61D-6199-A345-84FE-C605E0597BE8}"/>
              </a:ext>
            </a:extLst>
          </p:cNvPr>
          <p:cNvSpPr txBox="1"/>
          <p:nvPr/>
        </p:nvSpPr>
        <p:spPr>
          <a:xfrm>
            <a:off x="244080" y="493967"/>
            <a:ext cx="30869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ource Sans Pro" panose="020B0503030403020204" pitchFamily="34" charset="77"/>
              </a:rPr>
              <a:t>Type Ahead POC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A1A344-6BCB-F94E-BE6F-B4B10E12A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777" y="1186544"/>
            <a:ext cx="3278036" cy="24819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9191A1-5DE9-E048-A4B4-4FC06DD1A246}"/>
              </a:ext>
            </a:extLst>
          </p:cNvPr>
          <p:cNvSpPr txBox="1"/>
          <p:nvPr/>
        </p:nvSpPr>
        <p:spPr>
          <a:xfrm>
            <a:off x="244080" y="939726"/>
            <a:ext cx="502296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User Story:</a:t>
            </a:r>
          </a:p>
          <a:p>
            <a:r>
              <a:rPr lang="en-US" sz="1200" dirty="0"/>
              <a:t>As a veteran, I need a faster, easier way to search for information on VA.gov so I can save time and avoid wading through lots of content.</a:t>
            </a:r>
          </a:p>
          <a:p>
            <a:endParaRPr lang="en-US" sz="1200" dirty="0"/>
          </a:p>
          <a:p>
            <a:r>
              <a:rPr lang="en-US" sz="1200" b="1" dirty="0"/>
              <a:t>Hypothesis:</a:t>
            </a:r>
          </a:p>
          <a:p>
            <a:r>
              <a:rPr lang="en-US" sz="1200" b="1" i="1" dirty="0"/>
              <a:t>If</a:t>
            </a:r>
            <a:r>
              <a:rPr lang="en-US" sz="1200" i="1" dirty="0"/>
              <a:t> we leverage the type-ahead feature from Search.gov in on-site search </a:t>
            </a:r>
            <a:r>
              <a:rPr lang="en-US" sz="1200" b="1" i="1" dirty="0"/>
              <a:t>then</a:t>
            </a:r>
            <a:r>
              <a:rPr lang="en-US" sz="1200" i="1" dirty="0"/>
              <a:t> we can expect VA.gov site users to find what they need faster, saving time and reducing cognitive load.</a:t>
            </a:r>
          </a:p>
          <a:p>
            <a:endParaRPr lang="en-US" sz="1200" i="1" dirty="0"/>
          </a:p>
          <a:p>
            <a:r>
              <a:rPr lang="en-US" sz="1200" b="1" dirty="0"/>
              <a:t>Situation:</a:t>
            </a:r>
            <a:br>
              <a:rPr lang="en-US" sz="1200" b="1" dirty="0"/>
            </a:br>
            <a:r>
              <a:rPr lang="en-US" sz="1200" dirty="0"/>
              <a:t>Search.gov released Type-Ahead as an API enabled feature in late Q2 2020, but our audit revealed the suggestions are not as "relevant/valuable" as expected an issue which has been confirmed and is under investigation.</a:t>
            </a:r>
            <a:endParaRPr lang="en-US" sz="1200" i="1" dirty="0"/>
          </a:p>
          <a:p>
            <a:endParaRPr lang="en-US" sz="1200" i="1" dirty="0"/>
          </a:p>
          <a:p>
            <a:r>
              <a:rPr lang="en-US" sz="1200" b="1" dirty="0"/>
              <a:t>Strategy:</a:t>
            </a:r>
            <a:br>
              <a:rPr lang="en-US" sz="1200" i="1" dirty="0"/>
            </a:br>
            <a:r>
              <a:rPr lang="en-US" sz="1200" dirty="0"/>
              <a:t>Launch a four week Proof of Concept “as is” to ~5% of the VA.gov user base, capturing key data to measure impact to search </a:t>
            </a:r>
            <a:r>
              <a:rPr lang="en-US" sz="1200" dirty="0" err="1"/>
              <a:t>effectivness</a:t>
            </a:r>
            <a:r>
              <a:rPr lang="en-US" sz="1200" dirty="0"/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5446E2-58B8-DF45-A4F6-83629AF83872}"/>
              </a:ext>
            </a:extLst>
          </p:cNvPr>
          <p:cNvSpPr/>
          <p:nvPr/>
        </p:nvSpPr>
        <p:spPr>
          <a:xfrm>
            <a:off x="244080" y="4220170"/>
            <a:ext cx="86351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POC Product Outline:</a:t>
            </a:r>
            <a:br>
              <a:rPr lang="en-US" sz="900" dirty="0"/>
            </a:br>
            <a:r>
              <a:rPr lang="en-US" sz="900" dirty="0">
                <a:hlinkClick r:id="rId4"/>
              </a:rPr>
              <a:t>https://github.com/department-of-veterans-affairs/va.gov-team/issues/8896</a:t>
            </a:r>
            <a:br>
              <a:rPr lang="en-US" sz="900" dirty="0"/>
            </a:br>
            <a:endParaRPr lang="en-US" sz="900" dirty="0"/>
          </a:p>
          <a:p>
            <a:r>
              <a:rPr lang="en-US" sz="900" dirty="0"/>
              <a:t>Analytics:</a:t>
            </a:r>
            <a:br>
              <a:rPr lang="en-US" sz="900" dirty="0"/>
            </a:br>
            <a:r>
              <a:rPr lang="en-US" sz="900" dirty="0">
                <a:hlinkClick r:id="rId5"/>
              </a:rPr>
              <a:t>https://github.com/department-of-veterans-affairs/va.gov-team/issues/13494</a:t>
            </a:r>
            <a:br>
              <a:rPr lang="en-US" sz="900" dirty="0"/>
            </a:b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60509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sz="2800" dirty="0"/>
              <a:t>Initial Bets and Tactics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81F61D-6199-A345-84FE-C605E0597BE8}"/>
              </a:ext>
            </a:extLst>
          </p:cNvPr>
          <p:cNvSpPr txBox="1"/>
          <p:nvPr/>
        </p:nvSpPr>
        <p:spPr>
          <a:xfrm>
            <a:off x="244080" y="493967"/>
            <a:ext cx="30869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ource Sans Pro" panose="020B0503030403020204" pitchFamily="34" charset="77"/>
              </a:rPr>
              <a:t>Rich Results (FAQs)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A5492D-653D-294E-89F8-C86A96D654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342" y="653481"/>
            <a:ext cx="3179678" cy="14946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E7F4370-49BE-4C40-8F64-D22F878E5A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314" y="2317645"/>
            <a:ext cx="1635015" cy="10749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1B0B63-A781-ED49-83D9-7859A5E9E4CF}"/>
              </a:ext>
            </a:extLst>
          </p:cNvPr>
          <p:cNvSpPr txBox="1"/>
          <p:nvPr/>
        </p:nvSpPr>
        <p:spPr>
          <a:xfrm>
            <a:off x="244080" y="939726"/>
            <a:ext cx="54152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Hypothesis:</a:t>
            </a:r>
          </a:p>
          <a:p>
            <a:r>
              <a:rPr lang="en-US" sz="1200" i="1" dirty="0"/>
              <a:t>If we use structured metadata mark-up, we can create “rich results” Google/Search engine listings which will result in improved search rankings and click through rate.</a:t>
            </a:r>
          </a:p>
          <a:p>
            <a:endParaRPr lang="en-US" sz="1200" i="1" dirty="0"/>
          </a:p>
          <a:p>
            <a:r>
              <a:rPr lang="en-US" sz="1200" b="1" dirty="0"/>
              <a:t>Situation:</a:t>
            </a:r>
            <a:br>
              <a:rPr lang="en-US" sz="1200" b="1" dirty="0"/>
            </a:br>
            <a:r>
              <a:rPr lang="en-US" sz="1200" dirty="0"/>
              <a:t>Google has introduced an array of new tools (e.g. </a:t>
            </a:r>
            <a:r>
              <a:rPr lang="en-US" sz="1200" dirty="0">
                <a:hlinkClick r:id="rId5"/>
              </a:rPr>
              <a:t>rich results testing tool</a:t>
            </a:r>
            <a:r>
              <a:rPr lang="en-US" sz="1200" dirty="0"/>
              <a:t>,  </a:t>
            </a:r>
            <a:r>
              <a:rPr lang="en-US" sz="1200" dirty="0">
                <a:hlinkClick r:id="rId6"/>
              </a:rPr>
              <a:t>structured data gallery</a:t>
            </a:r>
            <a:r>
              <a:rPr lang="en-US" sz="1200" dirty="0"/>
              <a:t> and the ability to track performance in search console), which VA.gov may be able to leverage to improve off-site search performance.</a:t>
            </a:r>
            <a:endParaRPr lang="en-US" sz="1200" i="1" dirty="0"/>
          </a:p>
          <a:p>
            <a:endParaRPr lang="en-US" sz="1200" i="1" dirty="0"/>
          </a:p>
          <a:p>
            <a:r>
              <a:rPr lang="en-US" sz="1200" b="1" dirty="0"/>
              <a:t>Strategy:</a:t>
            </a:r>
            <a:br>
              <a:rPr lang="en-US" sz="1200" i="1" dirty="0"/>
            </a:br>
            <a:r>
              <a:rPr lang="en-US" sz="1200" dirty="0"/>
              <a:t>Create a COVID-19 FAQ rich results markup to validate that the tools work and to determine if organic search performance (as measured by impressions and click through rate) is improved.  </a:t>
            </a:r>
          </a:p>
          <a:p>
            <a:endParaRPr lang="en-US" sz="1200" dirty="0"/>
          </a:p>
          <a:p>
            <a:r>
              <a:rPr lang="en-US" sz="1200" b="1" dirty="0"/>
              <a:t>Finding:</a:t>
            </a:r>
            <a:br>
              <a:rPr lang="en-US" sz="1200" b="1" dirty="0"/>
            </a:br>
            <a:r>
              <a:rPr lang="en-US" sz="1200" dirty="0"/>
              <a:t>COVID-19 FAQ is not yet appearing for COVID/Coronavirus related queries, muting its performance CTR (0.7%).  However, the overall performance for VA.gov FAQs is 7.9% compared to 5% for all terms.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825E08-082F-B640-B12C-1E5523AE8C60}"/>
              </a:ext>
            </a:extLst>
          </p:cNvPr>
          <p:cNvSpPr/>
          <p:nvPr/>
        </p:nvSpPr>
        <p:spPr>
          <a:xfrm>
            <a:off x="244080" y="4671766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Product Epic: https://</a:t>
            </a:r>
            <a:r>
              <a:rPr lang="en-US" sz="900" dirty="0" err="1"/>
              <a:t>github.com</a:t>
            </a:r>
            <a:r>
              <a:rPr lang="en-US" sz="900" dirty="0"/>
              <a:t>/department-of-veterans-affairs/</a:t>
            </a:r>
            <a:r>
              <a:rPr lang="en-US" sz="900" dirty="0" err="1"/>
              <a:t>va.gov</a:t>
            </a:r>
            <a:r>
              <a:rPr lang="en-US" sz="900" dirty="0"/>
              <a:t>-team/issues/10772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018E1E-E314-B441-BD91-B5CCBEECAC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645" y="3392568"/>
            <a:ext cx="2273904" cy="151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3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B67BA-6306-5A4A-A3E6-A791822A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080" y="64182"/>
            <a:ext cx="8386448" cy="629840"/>
          </a:xfrm>
        </p:spPr>
        <p:txBody>
          <a:bodyPr>
            <a:normAutofit/>
          </a:bodyPr>
          <a:lstStyle/>
          <a:p>
            <a:r>
              <a:rPr lang="en-US" sz="2800" dirty="0"/>
              <a:t>Initial Bets and Tactics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81F61D-6199-A345-84FE-C605E0597BE8}"/>
              </a:ext>
            </a:extLst>
          </p:cNvPr>
          <p:cNvSpPr txBox="1"/>
          <p:nvPr/>
        </p:nvSpPr>
        <p:spPr>
          <a:xfrm>
            <a:off x="244080" y="493967"/>
            <a:ext cx="30869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ource Sans Pro" panose="020B0503030403020204" pitchFamily="34" charset="77"/>
              </a:rPr>
              <a:t>Local Listings Strategy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4AE008-20EB-A045-B35C-49F4F243F5F9}"/>
              </a:ext>
            </a:extLst>
          </p:cNvPr>
          <p:cNvSpPr txBox="1"/>
          <p:nvPr/>
        </p:nvSpPr>
        <p:spPr>
          <a:xfrm>
            <a:off x="244080" y="939726"/>
            <a:ext cx="541526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Situation:</a:t>
            </a:r>
            <a:br>
              <a:rPr lang="en-US" sz="1200" b="1" dirty="0"/>
            </a:br>
            <a:r>
              <a:rPr lang="en-US" sz="1200" dirty="0"/>
              <a:t>Google and Bing have evolved how they handle local listings (e.g. structured data, Google My Business).  But the VA – which has the largest integrated health network in the nation with more than 1,200 local medical centers and clinics – does not have a modern, nor unified local listings strategy. 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The result: mis-matches in vital information, confusing facility names, lack of detail about services, etc.</a:t>
            </a:r>
            <a:endParaRPr lang="en-US" sz="1200" i="1" dirty="0"/>
          </a:p>
          <a:p>
            <a:endParaRPr lang="en-US" sz="1200" i="1" dirty="0"/>
          </a:p>
          <a:p>
            <a:r>
              <a:rPr lang="en-US" sz="1200" b="1" dirty="0"/>
              <a:t>Tactic:</a:t>
            </a:r>
            <a:br>
              <a:rPr lang="en-US" sz="1200" i="1" dirty="0"/>
            </a:br>
            <a:r>
              <a:rPr lang="en-US" sz="1200" dirty="0"/>
              <a:t>Conducted research and analysis to determine the state of VAMC local listings and outlined options for modernizing and unifying VA’s approach – e.g. structured data + Google My Listings vs. Local Listings Service.</a:t>
            </a:r>
          </a:p>
          <a:p>
            <a:endParaRPr lang="en-US" sz="1200" dirty="0"/>
          </a:p>
          <a:p>
            <a:r>
              <a:rPr lang="en-US" sz="1200" b="1" dirty="0"/>
              <a:t>Result:</a:t>
            </a:r>
            <a:br>
              <a:rPr lang="en-US" sz="1200" b="1" dirty="0"/>
            </a:br>
            <a:r>
              <a:rPr lang="en-US" sz="1200" dirty="0"/>
              <a:t>Shared findings with VACM Product Owner Dave Conlon and DEPO product leadership leading to decision:   Local Facilities/VAMC product team will take on this initiative in 2021 as part of their wide rollout of new VAMC sites. (Note: Our team may serve an advisory role.)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3D9479-C38C-5748-BA9B-F215B9CF2E83}"/>
              </a:ext>
            </a:extLst>
          </p:cNvPr>
          <p:cNvSpPr/>
          <p:nvPr/>
        </p:nvSpPr>
        <p:spPr>
          <a:xfrm>
            <a:off x="244079" y="4646828"/>
            <a:ext cx="54886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Strategy Deck: https://</a:t>
            </a:r>
            <a:r>
              <a:rPr lang="en-US" sz="900" dirty="0" err="1"/>
              <a:t>github.com</a:t>
            </a:r>
            <a:r>
              <a:rPr lang="en-US" sz="900" dirty="0"/>
              <a:t>/department-of-veterans-affairs/</a:t>
            </a:r>
            <a:r>
              <a:rPr lang="en-US" sz="900" dirty="0" err="1"/>
              <a:t>va.gov</a:t>
            </a:r>
            <a:r>
              <a:rPr lang="en-US" sz="900" dirty="0"/>
              <a:t>-team/blob/master/products/public-websites/offsite-search/VA.gov_Search_Local_Listings_Options%202.pdf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8DF3D9-9513-E74C-85CF-E1F16FDA23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902" y="390698"/>
            <a:ext cx="2986794" cy="1426479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956468-5BC2-A141-9E90-84ED340ED9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902" y="1865948"/>
            <a:ext cx="2984544" cy="1603108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59AEAE-9615-9D47-B029-3F5EC033F1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984" y="3548909"/>
            <a:ext cx="2965070" cy="1467251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86996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DSVA Template">
  <a:themeElements>
    <a:clrScheme name="DSVA 1">
      <a:dk1>
        <a:srgbClr val="1A5484"/>
      </a:dk1>
      <a:lt1>
        <a:srgbClr val="FFFFFF"/>
      </a:lt1>
      <a:dk2>
        <a:srgbClr val="454454"/>
      </a:dk2>
      <a:lt2>
        <a:srgbClr val="7F8EA3"/>
      </a:lt2>
      <a:accent1>
        <a:srgbClr val="0070BC"/>
      </a:accent1>
      <a:accent2>
        <a:srgbClr val="10385A"/>
      </a:accent2>
      <a:accent3>
        <a:srgbClr val="1A5484"/>
      </a:accent3>
      <a:accent4>
        <a:srgbClr val="1A5484"/>
      </a:accent4>
      <a:accent5>
        <a:srgbClr val="1A5484"/>
      </a:accent5>
      <a:accent6>
        <a:srgbClr val="1A5484"/>
      </a:accent6>
      <a:hlink>
        <a:srgbClr val="0070BC"/>
      </a:hlink>
      <a:folHlink>
        <a:srgbClr val="4C2C9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SVA Demoday Template_Blank" id="{F0F24AE3-1B16-2540-B1F6-D59E5F9AA21E}" vid="{FDC029D4-473A-F04E-B427-3726325B66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DSVA Template</Template>
  <TotalTime>32956</TotalTime>
  <Words>1172</Words>
  <Application>Microsoft Macintosh PowerPoint</Application>
  <PresentationFormat>On-screen Show (16:9)</PresentationFormat>
  <Paragraphs>165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Source Sans Pro</vt:lpstr>
      <vt:lpstr>Source Sans Pro Regular</vt:lpstr>
      <vt:lpstr>Source Sans Pro Semibold</vt:lpstr>
      <vt:lpstr>Wingdings</vt:lpstr>
      <vt:lpstr>DSVA Template</vt:lpstr>
      <vt:lpstr>PowerPoint Presentation</vt:lpstr>
      <vt:lpstr>What is the Problem to be Solved?</vt:lpstr>
      <vt:lpstr>What does the data tell us?</vt:lpstr>
      <vt:lpstr>What does the data tell us?</vt:lpstr>
      <vt:lpstr>What does the data tell us?</vt:lpstr>
      <vt:lpstr>What has been our initial focus?</vt:lpstr>
      <vt:lpstr>Initial Bets and Tactics</vt:lpstr>
      <vt:lpstr>Initial Bets and Tactics</vt:lpstr>
      <vt:lpstr>Initial Bets and Tactics</vt:lpstr>
      <vt:lpstr>Custom Search and “Look Up” Utilities</vt:lpstr>
      <vt:lpstr>The Road Ahead at a Glance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Modernization Council</dc:title>
  <dc:creator>Clare Martorana</dc:creator>
  <cp:lastModifiedBy>John Hashimoto</cp:lastModifiedBy>
  <cp:revision>1087</cp:revision>
  <cp:lastPrinted>2019-09-23T13:38:55Z</cp:lastPrinted>
  <dcterms:created xsi:type="dcterms:W3CDTF">2018-05-15T00:48:14Z</dcterms:created>
  <dcterms:modified xsi:type="dcterms:W3CDTF">2020-11-17T18:05:22Z</dcterms:modified>
</cp:coreProperties>
</file>